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2" r:id="rId2"/>
    <p:sldMasterId id="2147483687" r:id="rId3"/>
  </p:sldMasterIdLst>
  <p:notesMasterIdLst>
    <p:notesMasterId r:id="rId46"/>
  </p:notesMasterIdLst>
  <p:sldIdLst>
    <p:sldId id="266" r:id="rId4"/>
    <p:sldId id="340" r:id="rId5"/>
    <p:sldId id="344" r:id="rId6"/>
    <p:sldId id="341" r:id="rId7"/>
    <p:sldId id="342" r:id="rId8"/>
    <p:sldId id="346" r:id="rId9"/>
    <p:sldId id="345" r:id="rId10"/>
    <p:sldId id="348" r:id="rId11"/>
    <p:sldId id="349" r:id="rId12"/>
    <p:sldId id="272" r:id="rId13"/>
    <p:sldId id="294" r:id="rId14"/>
    <p:sldId id="299" r:id="rId15"/>
    <p:sldId id="323" r:id="rId16"/>
    <p:sldId id="324" r:id="rId17"/>
    <p:sldId id="325" r:id="rId18"/>
    <p:sldId id="326" r:id="rId19"/>
    <p:sldId id="327" r:id="rId20"/>
    <p:sldId id="328" r:id="rId21"/>
    <p:sldId id="280" r:id="rId22"/>
    <p:sldId id="300" r:id="rId23"/>
    <p:sldId id="301" r:id="rId24"/>
    <p:sldId id="322" r:id="rId25"/>
    <p:sldId id="321" r:id="rId26"/>
    <p:sldId id="282" r:id="rId27"/>
    <p:sldId id="284" r:id="rId28"/>
    <p:sldId id="316" r:id="rId29"/>
    <p:sldId id="303" r:id="rId30"/>
    <p:sldId id="291" r:id="rId31"/>
    <p:sldId id="317" r:id="rId32"/>
    <p:sldId id="329" r:id="rId33"/>
    <p:sldId id="351" r:id="rId34"/>
    <p:sldId id="350" r:id="rId35"/>
    <p:sldId id="331" r:id="rId36"/>
    <p:sldId id="332" r:id="rId37"/>
    <p:sldId id="333" r:id="rId38"/>
    <p:sldId id="334" r:id="rId39"/>
    <p:sldId id="335" r:id="rId40"/>
    <p:sldId id="336" r:id="rId41"/>
    <p:sldId id="337" r:id="rId42"/>
    <p:sldId id="338" r:id="rId43"/>
    <p:sldId id="339" r:id="rId44"/>
    <p:sldId id="320" r:id="rId45"/>
  </p:sldIdLst>
  <p:sldSz cx="9144000" cy="6858000" type="screen4x3"/>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66"/>
            <p14:sldId id="340"/>
            <p14:sldId id="344"/>
            <p14:sldId id="341"/>
            <p14:sldId id="342"/>
            <p14:sldId id="346"/>
            <p14:sldId id="345"/>
            <p14:sldId id="348"/>
            <p14:sldId id="349"/>
            <p14:sldId id="272"/>
            <p14:sldId id="294"/>
            <p14:sldId id="299"/>
            <p14:sldId id="323"/>
            <p14:sldId id="324"/>
            <p14:sldId id="325"/>
            <p14:sldId id="326"/>
            <p14:sldId id="327"/>
            <p14:sldId id="328"/>
            <p14:sldId id="280"/>
            <p14:sldId id="300"/>
            <p14:sldId id="301"/>
            <p14:sldId id="322"/>
            <p14:sldId id="321"/>
            <p14:sldId id="282"/>
            <p14:sldId id="284"/>
            <p14:sldId id="316"/>
            <p14:sldId id="303"/>
            <p14:sldId id="291"/>
            <p14:sldId id="317"/>
            <p14:sldId id="329"/>
            <p14:sldId id="351"/>
            <p14:sldId id="350"/>
            <p14:sldId id="331"/>
            <p14:sldId id="332"/>
            <p14:sldId id="333"/>
            <p14:sldId id="334"/>
            <p14:sldId id="335"/>
            <p14:sldId id="336"/>
            <p14:sldId id="337"/>
            <p14:sldId id="338"/>
            <p14:sldId id="339"/>
            <p14:sldId id="32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grant"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172"/>
    <a:srgbClr val="60CAE4"/>
    <a:srgbClr val="EFF2F5"/>
    <a:srgbClr val="DE348C"/>
    <a:srgbClr val="4AB2BC"/>
    <a:srgbClr val="00936C"/>
    <a:srgbClr val="DE1279"/>
    <a:srgbClr val="4EAEB8"/>
    <a:srgbClr val="93C22E"/>
    <a:srgbClr val="E478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1" autoAdjust="0"/>
    <p:restoredTop sz="63597" autoAdjust="0"/>
  </p:normalViewPr>
  <p:slideViewPr>
    <p:cSldViewPr snapToGrid="0" snapToObjects="1">
      <p:cViewPr>
        <p:scale>
          <a:sx n="73" d="100"/>
          <a:sy n="73" d="100"/>
        </p:scale>
        <p:origin x="-168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C790E-BC62-40A5-9065-46A040E6E91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CD15611-6F70-4990-B9A3-F28CFC7C07ED}">
      <dgm:prSet custT="1"/>
      <dgm:spPr>
        <a:solidFill>
          <a:srgbClr val="60CAE4"/>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In 2012 the overall college enrollment rate was </a:t>
          </a:r>
          <a:r>
            <a:rPr lang="en-US" sz="2000" b="1" dirty="0" smtClean="0">
              <a:solidFill>
                <a:schemeClr val="tx1"/>
              </a:solidFill>
              <a:latin typeface="Arial" panose="020B0604020202020204" pitchFamily="34" charset="0"/>
              <a:cs typeface="Arial" panose="020B0604020202020204" pitchFamily="34" charset="0"/>
            </a:rPr>
            <a:t>67 percent </a:t>
          </a:r>
          <a:r>
            <a:rPr lang="en-US" sz="2000" dirty="0" smtClean="0">
              <a:solidFill>
                <a:schemeClr val="bg1"/>
              </a:solidFill>
              <a:latin typeface="Arial" panose="020B0604020202020204" pitchFamily="34" charset="0"/>
              <a:cs typeface="Arial" panose="020B0604020202020204" pitchFamily="34" charset="0"/>
            </a:rPr>
            <a:t>for high school graduates</a:t>
          </a:r>
          <a:endParaRPr lang="en-US" sz="2000" dirty="0">
            <a:solidFill>
              <a:schemeClr val="bg1"/>
            </a:solidFill>
            <a:latin typeface="Arial" panose="020B0604020202020204" pitchFamily="34" charset="0"/>
            <a:cs typeface="Arial" panose="020B0604020202020204" pitchFamily="34" charset="0"/>
          </a:endParaRPr>
        </a:p>
      </dgm:t>
    </dgm:pt>
    <dgm:pt modelId="{F0B776FF-6358-400A-8E00-3BAB0290903F}" type="parTrans" cxnId="{672FADD5-7024-4D09-A4D3-532916CA589B}">
      <dgm:prSet/>
      <dgm:spPr/>
      <dgm:t>
        <a:bodyPr/>
        <a:lstStyle/>
        <a:p>
          <a:endParaRPr lang="en-US">
            <a:latin typeface="Arial" panose="020B0604020202020204" pitchFamily="34" charset="0"/>
            <a:cs typeface="Arial" panose="020B0604020202020204" pitchFamily="34" charset="0"/>
          </a:endParaRPr>
        </a:p>
      </dgm:t>
    </dgm:pt>
    <dgm:pt modelId="{2A7D75E1-163E-4FEF-B73A-E4A50E1895E5}" type="sibTrans" cxnId="{672FADD5-7024-4D09-A4D3-532916CA589B}">
      <dgm:prSet/>
      <dgm:spPr/>
      <dgm:t>
        <a:bodyPr/>
        <a:lstStyle/>
        <a:p>
          <a:endParaRPr lang="en-US">
            <a:latin typeface="Arial" panose="020B0604020202020204" pitchFamily="34" charset="0"/>
            <a:cs typeface="Arial" panose="020B0604020202020204" pitchFamily="34" charset="0"/>
          </a:endParaRPr>
        </a:p>
      </dgm:t>
    </dgm:pt>
    <dgm:pt modelId="{DF9E4C9E-0208-49BA-B613-D02E61E070FF}">
      <dgm:prSet custT="1"/>
      <dgm:spPr>
        <a:solidFill>
          <a:srgbClr val="576172"/>
        </a:solidFill>
      </dgm:spPr>
      <dgm:t>
        <a:bodyPr/>
        <a:lstStyle/>
        <a:p>
          <a:pPr rtl="0"/>
          <a:r>
            <a:rPr lang="en-US" sz="1700" b="1" dirty="0" smtClean="0">
              <a:solidFill>
                <a:srgbClr val="60CAE4"/>
              </a:solidFill>
              <a:latin typeface="Arial" panose="020B0604020202020204" pitchFamily="34" charset="0"/>
              <a:cs typeface="Arial" panose="020B0604020202020204" pitchFamily="34" charset="0"/>
            </a:rPr>
            <a:t>82%</a:t>
          </a:r>
          <a:r>
            <a:rPr lang="en-US" sz="1700" dirty="0" smtClean="0">
              <a:solidFill>
                <a:srgbClr val="60CAE4"/>
              </a:solidFill>
              <a:latin typeface="Arial" panose="020B0604020202020204" pitchFamily="34" charset="0"/>
              <a:cs typeface="Arial" panose="020B0604020202020204" pitchFamily="34" charset="0"/>
            </a:rPr>
            <a:t> </a:t>
          </a:r>
          <a:r>
            <a:rPr lang="en-US" sz="1700" dirty="0" smtClean="0">
              <a:solidFill>
                <a:schemeClr val="bg1"/>
              </a:solidFill>
              <a:latin typeface="Arial" panose="020B0604020202020204" pitchFamily="34" charset="0"/>
              <a:cs typeface="Arial" panose="020B0604020202020204" pitchFamily="34" charset="0"/>
            </a:rPr>
            <a:t>of students from the </a:t>
          </a:r>
          <a:r>
            <a:rPr lang="en-US" sz="1700" b="1" dirty="0" smtClean="0">
              <a:solidFill>
                <a:srgbClr val="60CAE4"/>
              </a:solidFill>
              <a:latin typeface="Arial" panose="020B0604020202020204" pitchFamily="34" charset="0"/>
              <a:cs typeface="Arial" panose="020B0604020202020204" pitchFamily="34" charset="0"/>
            </a:rPr>
            <a:t>highest family income </a:t>
          </a:r>
          <a:r>
            <a:rPr lang="en-US" sz="1700" dirty="0" smtClean="0">
              <a:solidFill>
                <a:schemeClr val="bg1"/>
              </a:solidFill>
              <a:latin typeface="Arial" panose="020B0604020202020204" pitchFamily="34" charset="0"/>
              <a:cs typeface="Arial" panose="020B0604020202020204" pitchFamily="34" charset="0"/>
            </a:rPr>
            <a:t>group transitioned directly to college</a:t>
          </a:r>
          <a:endParaRPr lang="en-US" sz="1700" dirty="0">
            <a:solidFill>
              <a:schemeClr val="bg1"/>
            </a:solidFill>
            <a:latin typeface="Arial" panose="020B0604020202020204" pitchFamily="34" charset="0"/>
            <a:cs typeface="Arial" panose="020B0604020202020204" pitchFamily="34" charset="0"/>
          </a:endParaRPr>
        </a:p>
      </dgm:t>
    </dgm:pt>
    <dgm:pt modelId="{F4ADCAF9-3DF8-4DE5-A9CB-B96905D0BA58}" type="parTrans" cxnId="{37390FEF-7713-42C4-8058-279143E7864A}">
      <dgm:prSet/>
      <dgm:spPr>
        <a:ln>
          <a:solidFill>
            <a:schemeClr val="tx1"/>
          </a:solidFill>
        </a:ln>
      </dgm:spPr>
      <dgm:t>
        <a:bodyPr/>
        <a:lstStyle/>
        <a:p>
          <a:endParaRPr lang="en-US">
            <a:latin typeface="Arial" panose="020B0604020202020204" pitchFamily="34" charset="0"/>
            <a:cs typeface="Arial" panose="020B0604020202020204" pitchFamily="34" charset="0"/>
          </a:endParaRPr>
        </a:p>
      </dgm:t>
    </dgm:pt>
    <dgm:pt modelId="{D7F15E26-45C1-454A-B421-E7B80DBE0A17}" type="sibTrans" cxnId="{37390FEF-7713-42C4-8058-279143E7864A}">
      <dgm:prSet/>
      <dgm:spPr/>
      <dgm:t>
        <a:bodyPr/>
        <a:lstStyle/>
        <a:p>
          <a:endParaRPr lang="en-US">
            <a:latin typeface="Arial" panose="020B0604020202020204" pitchFamily="34" charset="0"/>
            <a:cs typeface="Arial" panose="020B0604020202020204" pitchFamily="34" charset="0"/>
          </a:endParaRPr>
        </a:p>
      </dgm:t>
    </dgm:pt>
    <dgm:pt modelId="{6B4768A2-CAA6-403D-8CEC-6DDB69EAA3B7}">
      <dgm:prSet custT="1"/>
      <dgm:spPr>
        <a:solidFill>
          <a:srgbClr val="576172"/>
        </a:solidFill>
      </dgm:spPr>
      <dgm:t>
        <a:bodyPr/>
        <a:lstStyle/>
        <a:p>
          <a:pPr rtl="0"/>
          <a:r>
            <a:rPr lang="en-US" sz="1700" b="1" dirty="0" smtClean="0">
              <a:solidFill>
                <a:srgbClr val="60CAE4"/>
              </a:solidFill>
              <a:latin typeface="Arial" panose="020B0604020202020204" pitchFamily="34" charset="0"/>
              <a:cs typeface="Arial" panose="020B0604020202020204" pitchFamily="34" charset="0"/>
            </a:rPr>
            <a:t>66% </a:t>
          </a:r>
          <a:r>
            <a:rPr lang="en-US" sz="1700" dirty="0" smtClean="0">
              <a:solidFill>
                <a:schemeClr val="bg1"/>
              </a:solidFill>
              <a:latin typeface="Arial" panose="020B0604020202020204" pitchFamily="34" charset="0"/>
              <a:cs typeface="Arial" panose="020B0604020202020204" pitchFamily="34" charset="0"/>
            </a:rPr>
            <a:t>of students from the </a:t>
          </a:r>
          <a:r>
            <a:rPr lang="en-US" sz="1700" b="1" dirty="0" smtClean="0">
              <a:solidFill>
                <a:srgbClr val="60CAE4"/>
              </a:solidFill>
              <a:latin typeface="Arial" panose="020B0604020202020204" pitchFamily="34" charset="0"/>
              <a:cs typeface="Arial" panose="020B0604020202020204" pitchFamily="34" charset="0"/>
            </a:rPr>
            <a:t>middle 60 percent </a:t>
          </a:r>
          <a:r>
            <a:rPr lang="en-US" sz="1700" dirty="0" smtClean="0">
              <a:solidFill>
                <a:schemeClr val="bg1"/>
              </a:solidFill>
              <a:latin typeface="Arial" panose="020B0604020202020204" pitchFamily="34" charset="0"/>
              <a:cs typeface="Arial" panose="020B0604020202020204" pitchFamily="34" charset="0"/>
            </a:rPr>
            <a:t>of family incomes continued to college</a:t>
          </a:r>
          <a:endParaRPr lang="en-US" sz="1700" dirty="0">
            <a:solidFill>
              <a:schemeClr val="bg1"/>
            </a:solidFill>
            <a:latin typeface="Arial" panose="020B0604020202020204" pitchFamily="34" charset="0"/>
            <a:cs typeface="Arial" panose="020B0604020202020204" pitchFamily="34" charset="0"/>
          </a:endParaRPr>
        </a:p>
      </dgm:t>
    </dgm:pt>
    <dgm:pt modelId="{2DE1E736-E0E3-4713-B17E-95CCCCB1FA0E}" type="parTrans" cxnId="{6FE7CB97-B7AF-4D00-8ACF-1A2D4D728514}">
      <dgm:prSet/>
      <dgm:spPr>
        <a:ln>
          <a:solidFill>
            <a:schemeClr val="tx1"/>
          </a:solidFill>
        </a:ln>
      </dgm:spPr>
      <dgm:t>
        <a:bodyPr/>
        <a:lstStyle/>
        <a:p>
          <a:endParaRPr lang="en-US">
            <a:latin typeface="Arial" panose="020B0604020202020204" pitchFamily="34" charset="0"/>
            <a:cs typeface="Arial" panose="020B0604020202020204" pitchFamily="34" charset="0"/>
          </a:endParaRPr>
        </a:p>
      </dgm:t>
    </dgm:pt>
    <dgm:pt modelId="{E64FC737-D90B-41E4-9033-D0BC74964AE3}" type="sibTrans" cxnId="{6FE7CB97-B7AF-4D00-8ACF-1A2D4D728514}">
      <dgm:prSet/>
      <dgm:spPr/>
      <dgm:t>
        <a:bodyPr/>
        <a:lstStyle/>
        <a:p>
          <a:endParaRPr lang="en-US">
            <a:latin typeface="Arial" panose="020B0604020202020204" pitchFamily="34" charset="0"/>
            <a:cs typeface="Arial" panose="020B0604020202020204" pitchFamily="34" charset="0"/>
          </a:endParaRPr>
        </a:p>
      </dgm:t>
    </dgm:pt>
    <dgm:pt modelId="{16675EA2-F968-4F43-A45C-CC20AFD8BE32}">
      <dgm:prSet custT="1"/>
      <dgm:spPr>
        <a:solidFill>
          <a:srgbClr val="576172"/>
        </a:solidFill>
      </dgm:spPr>
      <dgm:t>
        <a:bodyPr/>
        <a:lstStyle/>
        <a:p>
          <a:pPr rtl="0"/>
          <a:r>
            <a:rPr lang="en-US" sz="1700" b="1" dirty="0" smtClean="0">
              <a:solidFill>
                <a:srgbClr val="60CAE4"/>
              </a:solidFill>
              <a:latin typeface="Arial" panose="020B0604020202020204" pitchFamily="34" charset="0"/>
              <a:cs typeface="Arial" panose="020B0604020202020204" pitchFamily="34" charset="0"/>
            </a:rPr>
            <a:t>52% </a:t>
          </a:r>
          <a:r>
            <a:rPr lang="en-US" sz="1700" dirty="0" smtClean="0">
              <a:solidFill>
                <a:schemeClr val="bg1"/>
              </a:solidFill>
              <a:latin typeface="Arial" panose="020B0604020202020204" pitchFamily="34" charset="0"/>
              <a:cs typeface="Arial" panose="020B0604020202020204" pitchFamily="34" charset="0"/>
            </a:rPr>
            <a:t>of high school completers from the </a:t>
          </a:r>
          <a:r>
            <a:rPr lang="en-US" sz="1700" b="1" dirty="0" smtClean="0">
              <a:solidFill>
                <a:srgbClr val="60CAE4"/>
              </a:solidFill>
              <a:latin typeface="Arial" panose="020B0604020202020204" pitchFamily="34" charset="0"/>
              <a:cs typeface="Arial" panose="020B0604020202020204" pitchFamily="34" charset="0"/>
            </a:rPr>
            <a:t>lowest income quintile </a:t>
          </a:r>
          <a:r>
            <a:rPr lang="en-US" sz="1700" dirty="0" smtClean="0">
              <a:solidFill>
                <a:schemeClr val="bg1"/>
              </a:solidFill>
              <a:latin typeface="Arial" panose="020B0604020202020204" pitchFamily="34" charset="0"/>
              <a:cs typeface="Arial" panose="020B0604020202020204" pitchFamily="34" charset="0"/>
            </a:rPr>
            <a:t>enrolled in a two- or four-year college for the fall term following high school completion</a:t>
          </a:r>
          <a:endParaRPr lang="en-US" sz="1700" dirty="0">
            <a:solidFill>
              <a:schemeClr val="bg1"/>
            </a:solidFill>
            <a:latin typeface="Arial" panose="020B0604020202020204" pitchFamily="34" charset="0"/>
            <a:cs typeface="Arial" panose="020B0604020202020204" pitchFamily="34" charset="0"/>
          </a:endParaRPr>
        </a:p>
      </dgm:t>
    </dgm:pt>
    <dgm:pt modelId="{72E26026-BD72-4715-A92A-5A47592CB51D}" type="parTrans" cxnId="{6A0A7BD8-E6D2-44B2-BC9F-487FC4D7C057}">
      <dgm:prSet/>
      <dgm:spPr>
        <a:ln>
          <a:solidFill>
            <a:schemeClr val="tx1"/>
          </a:solidFill>
        </a:ln>
      </dgm:spPr>
      <dgm:t>
        <a:bodyPr/>
        <a:lstStyle/>
        <a:p>
          <a:endParaRPr lang="en-US">
            <a:latin typeface="Arial" panose="020B0604020202020204" pitchFamily="34" charset="0"/>
            <a:cs typeface="Arial" panose="020B0604020202020204" pitchFamily="34" charset="0"/>
          </a:endParaRPr>
        </a:p>
      </dgm:t>
    </dgm:pt>
    <dgm:pt modelId="{05AAECE3-24BE-4FE6-8D1B-CE29D5798CE8}" type="sibTrans" cxnId="{6A0A7BD8-E6D2-44B2-BC9F-487FC4D7C057}">
      <dgm:prSet/>
      <dgm:spPr/>
      <dgm:t>
        <a:bodyPr/>
        <a:lstStyle/>
        <a:p>
          <a:endParaRPr lang="en-US">
            <a:latin typeface="Arial" panose="020B0604020202020204" pitchFamily="34" charset="0"/>
            <a:cs typeface="Arial" panose="020B0604020202020204" pitchFamily="34" charset="0"/>
          </a:endParaRPr>
        </a:p>
      </dgm:t>
    </dgm:pt>
    <dgm:pt modelId="{45123B5A-E168-469B-B7F8-C17F43AC2BB6}" type="pres">
      <dgm:prSet presAssocID="{883C790E-BC62-40A5-9065-46A040E6E914}" presName="hierChild1" presStyleCnt="0">
        <dgm:presLayoutVars>
          <dgm:orgChart val="1"/>
          <dgm:chPref val="1"/>
          <dgm:dir/>
          <dgm:animOne val="branch"/>
          <dgm:animLvl val="lvl"/>
          <dgm:resizeHandles/>
        </dgm:presLayoutVars>
      </dgm:prSet>
      <dgm:spPr/>
      <dgm:t>
        <a:bodyPr/>
        <a:lstStyle/>
        <a:p>
          <a:endParaRPr lang="en-US"/>
        </a:p>
      </dgm:t>
    </dgm:pt>
    <dgm:pt modelId="{3942D1F6-5B3A-42EF-A3A3-97F1425D0B28}" type="pres">
      <dgm:prSet presAssocID="{9CD15611-6F70-4990-B9A3-F28CFC7C07ED}" presName="hierRoot1" presStyleCnt="0">
        <dgm:presLayoutVars>
          <dgm:hierBranch val="init"/>
        </dgm:presLayoutVars>
      </dgm:prSet>
      <dgm:spPr/>
    </dgm:pt>
    <dgm:pt modelId="{A981B0A1-0A43-43E9-884E-B0CD45ED8F83}" type="pres">
      <dgm:prSet presAssocID="{9CD15611-6F70-4990-B9A3-F28CFC7C07ED}" presName="rootComposite1" presStyleCnt="0"/>
      <dgm:spPr/>
    </dgm:pt>
    <dgm:pt modelId="{928B2E93-7220-4CBF-A1EE-E7A05446D10E}" type="pres">
      <dgm:prSet presAssocID="{9CD15611-6F70-4990-B9A3-F28CFC7C07ED}" presName="rootText1" presStyleLbl="node0" presStyleIdx="0" presStyleCnt="1" custScaleY="176010">
        <dgm:presLayoutVars>
          <dgm:chPref val="3"/>
        </dgm:presLayoutVars>
      </dgm:prSet>
      <dgm:spPr/>
      <dgm:t>
        <a:bodyPr/>
        <a:lstStyle/>
        <a:p>
          <a:endParaRPr lang="en-US"/>
        </a:p>
      </dgm:t>
    </dgm:pt>
    <dgm:pt modelId="{87E05FAE-5F34-4533-ACF9-45FF89991039}" type="pres">
      <dgm:prSet presAssocID="{9CD15611-6F70-4990-B9A3-F28CFC7C07ED}" presName="rootConnector1" presStyleLbl="node1" presStyleIdx="0" presStyleCnt="0"/>
      <dgm:spPr/>
      <dgm:t>
        <a:bodyPr/>
        <a:lstStyle/>
        <a:p>
          <a:endParaRPr lang="en-US"/>
        </a:p>
      </dgm:t>
    </dgm:pt>
    <dgm:pt modelId="{C1619DA6-1007-47F3-B6B8-C78AF839B144}" type="pres">
      <dgm:prSet presAssocID="{9CD15611-6F70-4990-B9A3-F28CFC7C07ED}" presName="hierChild2" presStyleCnt="0"/>
      <dgm:spPr/>
    </dgm:pt>
    <dgm:pt modelId="{7A8B0A51-6750-47A8-8ADC-D16F179BADAE}" type="pres">
      <dgm:prSet presAssocID="{F4ADCAF9-3DF8-4DE5-A9CB-B96905D0BA58}" presName="Name37" presStyleLbl="parChTrans1D2" presStyleIdx="0" presStyleCnt="3"/>
      <dgm:spPr/>
      <dgm:t>
        <a:bodyPr/>
        <a:lstStyle/>
        <a:p>
          <a:endParaRPr lang="en-US"/>
        </a:p>
      </dgm:t>
    </dgm:pt>
    <dgm:pt modelId="{2173D064-9C84-4C94-AA2B-96344909D59C}" type="pres">
      <dgm:prSet presAssocID="{DF9E4C9E-0208-49BA-B613-D02E61E070FF}" presName="hierRoot2" presStyleCnt="0">
        <dgm:presLayoutVars>
          <dgm:hierBranch val="init"/>
        </dgm:presLayoutVars>
      </dgm:prSet>
      <dgm:spPr/>
    </dgm:pt>
    <dgm:pt modelId="{F80F71DE-8BBD-4A73-A709-CA5498A910E3}" type="pres">
      <dgm:prSet presAssocID="{DF9E4C9E-0208-49BA-B613-D02E61E070FF}" presName="rootComposite" presStyleCnt="0"/>
      <dgm:spPr/>
    </dgm:pt>
    <dgm:pt modelId="{8BD548D4-3811-4673-BE7E-1592DA322843}" type="pres">
      <dgm:prSet presAssocID="{DF9E4C9E-0208-49BA-B613-D02E61E070FF}" presName="rootText" presStyleLbl="node2" presStyleIdx="0" presStyleCnt="3" custScaleX="110822" custScaleY="176010">
        <dgm:presLayoutVars>
          <dgm:chPref val="3"/>
        </dgm:presLayoutVars>
      </dgm:prSet>
      <dgm:spPr/>
      <dgm:t>
        <a:bodyPr/>
        <a:lstStyle/>
        <a:p>
          <a:endParaRPr lang="en-US"/>
        </a:p>
      </dgm:t>
    </dgm:pt>
    <dgm:pt modelId="{9E6CC3C2-55F1-4D9B-8405-160021609148}" type="pres">
      <dgm:prSet presAssocID="{DF9E4C9E-0208-49BA-B613-D02E61E070FF}" presName="rootConnector" presStyleLbl="node2" presStyleIdx="0" presStyleCnt="3"/>
      <dgm:spPr/>
      <dgm:t>
        <a:bodyPr/>
        <a:lstStyle/>
        <a:p>
          <a:endParaRPr lang="en-US"/>
        </a:p>
      </dgm:t>
    </dgm:pt>
    <dgm:pt modelId="{CE5DB11A-4D14-45F2-B6A7-2A320FBE9876}" type="pres">
      <dgm:prSet presAssocID="{DF9E4C9E-0208-49BA-B613-D02E61E070FF}" presName="hierChild4" presStyleCnt="0"/>
      <dgm:spPr/>
    </dgm:pt>
    <dgm:pt modelId="{8F482B50-13FC-4037-8B9F-8ED6BB396D8E}" type="pres">
      <dgm:prSet presAssocID="{DF9E4C9E-0208-49BA-B613-D02E61E070FF}" presName="hierChild5" presStyleCnt="0"/>
      <dgm:spPr/>
    </dgm:pt>
    <dgm:pt modelId="{32009186-2A8D-4052-BB32-8D7E5A43C082}" type="pres">
      <dgm:prSet presAssocID="{2DE1E736-E0E3-4713-B17E-95CCCCB1FA0E}" presName="Name37" presStyleLbl="parChTrans1D2" presStyleIdx="1" presStyleCnt="3"/>
      <dgm:spPr/>
      <dgm:t>
        <a:bodyPr/>
        <a:lstStyle/>
        <a:p>
          <a:endParaRPr lang="en-US"/>
        </a:p>
      </dgm:t>
    </dgm:pt>
    <dgm:pt modelId="{156AAD73-A57C-4D71-8193-A609B4212CA8}" type="pres">
      <dgm:prSet presAssocID="{6B4768A2-CAA6-403D-8CEC-6DDB69EAA3B7}" presName="hierRoot2" presStyleCnt="0">
        <dgm:presLayoutVars>
          <dgm:hierBranch val="init"/>
        </dgm:presLayoutVars>
      </dgm:prSet>
      <dgm:spPr/>
    </dgm:pt>
    <dgm:pt modelId="{ADCCB7C1-D94E-4B5F-96FB-2C0801A7ECA9}" type="pres">
      <dgm:prSet presAssocID="{6B4768A2-CAA6-403D-8CEC-6DDB69EAA3B7}" presName="rootComposite" presStyleCnt="0"/>
      <dgm:spPr/>
    </dgm:pt>
    <dgm:pt modelId="{B1692579-57A8-4855-AA34-7262368D3710}" type="pres">
      <dgm:prSet presAssocID="{6B4768A2-CAA6-403D-8CEC-6DDB69EAA3B7}" presName="rootText" presStyleLbl="node2" presStyleIdx="1" presStyleCnt="3" custScaleX="110822" custScaleY="176010">
        <dgm:presLayoutVars>
          <dgm:chPref val="3"/>
        </dgm:presLayoutVars>
      </dgm:prSet>
      <dgm:spPr/>
      <dgm:t>
        <a:bodyPr/>
        <a:lstStyle/>
        <a:p>
          <a:endParaRPr lang="en-US"/>
        </a:p>
      </dgm:t>
    </dgm:pt>
    <dgm:pt modelId="{10B58466-C944-4C54-A47F-50D6B75F95FA}" type="pres">
      <dgm:prSet presAssocID="{6B4768A2-CAA6-403D-8CEC-6DDB69EAA3B7}" presName="rootConnector" presStyleLbl="node2" presStyleIdx="1" presStyleCnt="3"/>
      <dgm:spPr/>
      <dgm:t>
        <a:bodyPr/>
        <a:lstStyle/>
        <a:p>
          <a:endParaRPr lang="en-US"/>
        </a:p>
      </dgm:t>
    </dgm:pt>
    <dgm:pt modelId="{2FF19D2B-413B-4CC8-B32F-9F2FEDDCB161}" type="pres">
      <dgm:prSet presAssocID="{6B4768A2-CAA6-403D-8CEC-6DDB69EAA3B7}" presName="hierChild4" presStyleCnt="0"/>
      <dgm:spPr/>
    </dgm:pt>
    <dgm:pt modelId="{F9DA431C-F9B9-46AD-9F7F-F2FE341AAE32}" type="pres">
      <dgm:prSet presAssocID="{6B4768A2-CAA6-403D-8CEC-6DDB69EAA3B7}" presName="hierChild5" presStyleCnt="0"/>
      <dgm:spPr/>
    </dgm:pt>
    <dgm:pt modelId="{AB6D9E15-EF6B-4AF7-A6FD-31757ADFE430}" type="pres">
      <dgm:prSet presAssocID="{72E26026-BD72-4715-A92A-5A47592CB51D}" presName="Name37" presStyleLbl="parChTrans1D2" presStyleIdx="2" presStyleCnt="3"/>
      <dgm:spPr/>
      <dgm:t>
        <a:bodyPr/>
        <a:lstStyle/>
        <a:p>
          <a:endParaRPr lang="en-US"/>
        </a:p>
      </dgm:t>
    </dgm:pt>
    <dgm:pt modelId="{12BBAC86-B1D9-4B8D-8605-10608839A9E5}" type="pres">
      <dgm:prSet presAssocID="{16675EA2-F968-4F43-A45C-CC20AFD8BE32}" presName="hierRoot2" presStyleCnt="0">
        <dgm:presLayoutVars>
          <dgm:hierBranch val="init"/>
        </dgm:presLayoutVars>
      </dgm:prSet>
      <dgm:spPr/>
    </dgm:pt>
    <dgm:pt modelId="{241B8945-DB73-4358-AF77-B907BF750383}" type="pres">
      <dgm:prSet presAssocID="{16675EA2-F968-4F43-A45C-CC20AFD8BE32}" presName="rootComposite" presStyleCnt="0"/>
      <dgm:spPr/>
    </dgm:pt>
    <dgm:pt modelId="{EDAEF732-3058-49BA-81D2-DFE3A81805A1}" type="pres">
      <dgm:prSet presAssocID="{16675EA2-F968-4F43-A45C-CC20AFD8BE32}" presName="rootText" presStyleLbl="node2" presStyleIdx="2" presStyleCnt="3" custScaleX="110822" custScaleY="176010">
        <dgm:presLayoutVars>
          <dgm:chPref val="3"/>
        </dgm:presLayoutVars>
      </dgm:prSet>
      <dgm:spPr/>
      <dgm:t>
        <a:bodyPr/>
        <a:lstStyle/>
        <a:p>
          <a:endParaRPr lang="en-US"/>
        </a:p>
      </dgm:t>
    </dgm:pt>
    <dgm:pt modelId="{E81B94E0-CF65-4E8A-BBC3-28EEBD3F48CF}" type="pres">
      <dgm:prSet presAssocID="{16675EA2-F968-4F43-A45C-CC20AFD8BE32}" presName="rootConnector" presStyleLbl="node2" presStyleIdx="2" presStyleCnt="3"/>
      <dgm:spPr/>
      <dgm:t>
        <a:bodyPr/>
        <a:lstStyle/>
        <a:p>
          <a:endParaRPr lang="en-US"/>
        </a:p>
      </dgm:t>
    </dgm:pt>
    <dgm:pt modelId="{EFAC53D9-E4DF-466B-A7FC-95BC33B7FC9C}" type="pres">
      <dgm:prSet presAssocID="{16675EA2-F968-4F43-A45C-CC20AFD8BE32}" presName="hierChild4" presStyleCnt="0"/>
      <dgm:spPr/>
    </dgm:pt>
    <dgm:pt modelId="{CEFAFB8C-6243-4CF2-95A5-DEC40737202C}" type="pres">
      <dgm:prSet presAssocID="{16675EA2-F968-4F43-A45C-CC20AFD8BE32}" presName="hierChild5" presStyleCnt="0"/>
      <dgm:spPr/>
    </dgm:pt>
    <dgm:pt modelId="{7C7BB595-3787-4FBA-8859-4D0257CE5FB2}" type="pres">
      <dgm:prSet presAssocID="{9CD15611-6F70-4990-B9A3-F28CFC7C07ED}" presName="hierChild3" presStyleCnt="0"/>
      <dgm:spPr/>
    </dgm:pt>
  </dgm:ptLst>
  <dgm:cxnLst>
    <dgm:cxn modelId="{3F0BEFFD-292C-4B82-9401-A1E58936BCE8}" type="presOf" srcId="{72E26026-BD72-4715-A92A-5A47592CB51D}" destId="{AB6D9E15-EF6B-4AF7-A6FD-31757ADFE430}" srcOrd="0" destOrd="0" presId="urn:microsoft.com/office/officeart/2005/8/layout/orgChart1"/>
    <dgm:cxn modelId="{672FADD5-7024-4D09-A4D3-532916CA589B}" srcId="{883C790E-BC62-40A5-9065-46A040E6E914}" destId="{9CD15611-6F70-4990-B9A3-F28CFC7C07ED}" srcOrd="0" destOrd="0" parTransId="{F0B776FF-6358-400A-8E00-3BAB0290903F}" sibTransId="{2A7D75E1-163E-4FEF-B73A-E4A50E1895E5}"/>
    <dgm:cxn modelId="{A2F8C7BF-1988-47DE-846A-2DBAE98A861B}" type="presOf" srcId="{DF9E4C9E-0208-49BA-B613-D02E61E070FF}" destId="{8BD548D4-3811-4673-BE7E-1592DA322843}" srcOrd="0" destOrd="0" presId="urn:microsoft.com/office/officeart/2005/8/layout/orgChart1"/>
    <dgm:cxn modelId="{E0261FA2-3CA2-471C-AD04-FD9701FE9F51}" type="presOf" srcId="{F4ADCAF9-3DF8-4DE5-A9CB-B96905D0BA58}" destId="{7A8B0A51-6750-47A8-8ADC-D16F179BADAE}" srcOrd="0" destOrd="0" presId="urn:microsoft.com/office/officeart/2005/8/layout/orgChart1"/>
    <dgm:cxn modelId="{D669652E-29E0-4EBA-8EDA-4D8E98E99848}" type="presOf" srcId="{2DE1E736-E0E3-4713-B17E-95CCCCB1FA0E}" destId="{32009186-2A8D-4052-BB32-8D7E5A43C082}" srcOrd="0" destOrd="0" presId="urn:microsoft.com/office/officeart/2005/8/layout/orgChart1"/>
    <dgm:cxn modelId="{1D37FBBD-5BE7-4D0B-B25B-0E469172E21E}" type="presOf" srcId="{DF9E4C9E-0208-49BA-B613-D02E61E070FF}" destId="{9E6CC3C2-55F1-4D9B-8405-160021609148}" srcOrd="1" destOrd="0" presId="urn:microsoft.com/office/officeart/2005/8/layout/orgChart1"/>
    <dgm:cxn modelId="{6A0A7BD8-E6D2-44B2-BC9F-487FC4D7C057}" srcId="{9CD15611-6F70-4990-B9A3-F28CFC7C07ED}" destId="{16675EA2-F968-4F43-A45C-CC20AFD8BE32}" srcOrd="2" destOrd="0" parTransId="{72E26026-BD72-4715-A92A-5A47592CB51D}" sibTransId="{05AAECE3-24BE-4FE6-8D1B-CE29D5798CE8}"/>
    <dgm:cxn modelId="{266DDAC7-44CC-414C-8293-357FEA7F91F5}" type="presOf" srcId="{9CD15611-6F70-4990-B9A3-F28CFC7C07ED}" destId="{87E05FAE-5F34-4533-ACF9-45FF89991039}" srcOrd="1" destOrd="0" presId="urn:microsoft.com/office/officeart/2005/8/layout/orgChart1"/>
    <dgm:cxn modelId="{807A1DEA-E7B6-4EAA-BABC-D83041C75F65}" type="presOf" srcId="{16675EA2-F968-4F43-A45C-CC20AFD8BE32}" destId="{E81B94E0-CF65-4E8A-BBC3-28EEBD3F48CF}" srcOrd="1" destOrd="0" presId="urn:microsoft.com/office/officeart/2005/8/layout/orgChart1"/>
    <dgm:cxn modelId="{DBD4780F-E533-4DBA-84FB-1296445FFED5}" type="presOf" srcId="{6B4768A2-CAA6-403D-8CEC-6DDB69EAA3B7}" destId="{10B58466-C944-4C54-A47F-50D6B75F95FA}" srcOrd="1" destOrd="0" presId="urn:microsoft.com/office/officeart/2005/8/layout/orgChart1"/>
    <dgm:cxn modelId="{47275BC5-482F-449D-9E17-74070271431D}" type="presOf" srcId="{9CD15611-6F70-4990-B9A3-F28CFC7C07ED}" destId="{928B2E93-7220-4CBF-A1EE-E7A05446D10E}" srcOrd="0" destOrd="0" presId="urn:microsoft.com/office/officeart/2005/8/layout/orgChart1"/>
    <dgm:cxn modelId="{826719C7-E45D-4533-9E16-E54603A3EFD8}" type="presOf" srcId="{883C790E-BC62-40A5-9065-46A040E6E914}" destId="{45123B5A-E168-469B-B7F8-C17F43AC2BB6}" srcOrd="0" destOrd="0" presId="urn:microsoft.com/office/officeart/2005/8/layout/orgChart1"/>
    <dgm:cxn modelId="{78E9E88E-6B17-4710-8730-767ED666D228}" type="presOf" srcId="{6B4768A2-CAA6-403D-8CEC-6DDB69EAA3B7}" destId="{B1692579-57A8-4855-AA34-7262368D3710}" srcOrd="0" destOrd="0" presId="urn:microsoft.com/office/officeart/2005/8/layout/orgChart1"/>
    <dgm:cxn modelId="{35CB521E-3A4A-4DA5-A0DF-4B920E608D20}" type="presOf" srcId="{16675EA2-F968-4F43-A45C-CC20AFD8BE32}" destId="{EDAEF732-3058-49BA-81D2-DFE3A81805A1}" srcOrd="0" destOrd="0" presId="urn:microsoft.com/office/officeart/2005/8/layout/orgChart1"/>
    <dgm:cxn modelId="{6FE7CB97-B7AF-4D00-8ACF-1A2D4D728514}" srcId="{9CD15611-6F70-4990-B9A3-F28CFC7C07ED}" destId="{6B4768A2-CAA6-403D-8CEC-6DDB69EAA3B7}" srcOrd="1" destOrd="0" parTransId="{2DE1E736-E0E3-4713-B17E-95CCCCB1FA0E}" sibTransId="{E64FC737-D90B-41E4-9033-D0BC74964AE3}"/>
    <dgm:cxn modelId="{37390FEF-7713-42C4-8058-279143E7864A}" srcId="{9CD15611-6F70-4990-B9A3-F28CFC7C07ED}" destId="{DF9E4C9E-0208-49BA-B613-D02E61E070FF}" srcOrd="0" destOrd="0" parTransId="{F4ADCAF9-3DF8-4DE5-A9CB-B96905D0BA58}" sibTransId="{D7F15E26-45C1-454A-B421-E7B80DBE0A17}"/>
    <dgm:cxn modelId="{616EB8C6-400B-41D5-BC9D-F23D50AC039D}" type="presParOf" srcId="{45123B5A-E168-469B-B7F8-C17F43AC2BB6}" destId="{3942D1F6-5B3A-42EF-A3A3-97F1425D0B28}" srcOrd="0" destOrd="0" presId="urn:microsoft.com/office/officeart/2005/8/layout/orgChart1"/>
    <dgm:cxn modelId="{CF8CDABF-135D-4A7F-AAD0-7A63B56D0A8E}" type="presParOf" srcId="{3942D1F6-5B3A-42EF-A3A3-97F1425D0B28}" destId="{A981B0A1-0A43-43E9-884E-B0CD45ED8F83}" srcOrd="0" destOrd="0" presId="urn:microsoft.com/office/officeart/2005/8/layout/orgChart1"/>
    <dgm:cxn modelId="{427D11E8-A94E-4113-B2D8-100356BBB132}" type="presParOf" srcId="{A981B0A1-0A43-43E9-884E-B0CD45ED8F83}" destId="{928B2E93-7220-4CBF-A1EE-E7A05446D10E}" srcOrd="0" destOrd="0" presId="urn:microsoft.com/office/officeart/2005/8/layout/orgChart1"/>
    <dgm:cxn modelId="{6F6070AA-04AB-4078-BD09-0EE8DD2C1B2D}" type="presParOf" srcId="{A981B0A1-0A43-43E9-884E-B0CD45ED8F83}" destId="{87E05FAE-5F34-4533-ACF9-45FF89991039}" srcOrd="1" destOrd="0" presId="urn:microsoft.com/office/officeart/2005/8/layout/orgChart1"/>
    <dgm:cxn modelId="{01E7F455-73F8-4DD3-9FC9-D0DED5F7734C}" type="presParOf" srcId="{3942D1F6-5B3A-42EF-A3A3-97F1425D0B28}" destId="{C1619DA6-1007-47F3-B6B8-C78AF839B144}" srcOrd="1" destOrd="0" presId="urn:microsoft.com/office/officeart/2005/8/layout/orgChart1"/>
    <dgm:cxn modelId="{ADBB6A2D-B2BC-450A-AE2B-8487EC604D59}" type="presParOf" srcId="{C1619DA6-1007-47F3-B6B8-C78AF839B144}" destId="{7A8B0A51-6750-47A8-8ADC-D16F179BADAE}" srcOrd="0" destOrd="0" presId="urn:microsoft.com/office/officeart/2005/8/layout/orgChart1"/>
    <dgm:cxn modelId="{BF2F27B6-A970-4810-A545-6C1D1A87DAFD}" type="presParOf" srcId="{C1619DA6-1007-47F3-B6B8-C78AF839B144}" destId="{2173D064-9C84-4C94-AA2B-96344909D59C}" srcOrd="1" destOrd="0" presId="urn:microsoft.com/office/officeart/2005/8/layout/orgChart1"/>
    <dgm:cxn modelId="{C9820AA0-8736-4053-8262-BB1CAF11DA00}" type="presParOf" srcId="{2173D064-9C84-4C94-AA2B-96344909D59C}" destId="{F80F71DE-8BBD-4A73-A709-CA5498A910E3}" srcOrd="0" destOrd="0" presId="urn:microsoft.com/office/officeart/2005/8/layout/orgChart1"/>
    <dgm:cxn modelId="{D76BC126-5208-499D-967F-93EAA09053AE}" type="presParOf" srcId="{F80F71DE-8BBD-4A73-A709-CA5498A910E3}" destId="{8BD548D4-3811-4673-BE7E-1592DA322843}" srcOrd="0" destOrd="0" presId="urn:microsoft.com/office/officeart/2005/8/layout/orgChart1"/>
    <dgm:cxn modelId="{EA49B027-80F9-4A99-A1A0-09B67E105220}" type="presParOf" srcId="{F80F71DE-8BBD-4A73-A709-CA5498A910E3}" destId="{9E6CC3C2-55F1-4D9B-8405-160021609148}" srcOrd="1" destOrd="0" presId="urn:microsoft.com/office/officeart/2005/8/layout/orgChart1"/>
    <dgm:cxn modelId="{21730BAF-8A10-4BA4-8879-CEAA522F89B5}" type="presParOf" srcId="{2173D064-9C84-4C94-AA2B-96344909D59C}" destId="{CE5DB11A-4D14-45F2-B6A7-2A320FBE9876}" srcOrd="1" destOrd="0" presId="urn:microsoft.com/office/officeart/2005/8/layout/orgChart1"/>
    <dgm:cxn modelId="{13F96BAD-B9DF-4C24-BA9E-F2D55DA3F9E7}" type="presParOf" srcId="{2173D064-9C84-4C94-AA2B-96344909D59C}" destId="{8F482B50-13FC-4037-8B9F-8ED6BB396D8E}" srcOrd="2" destOrd="0" presId="urn:microsoft.com/office/officeart/2005/8/layout/orgChart1"/>
    <dgm:cxn modelId="{6F808E62-F62E-46FC-B5B5-F127478F4D25}" type="presParOf" srcId="{C1619DA6-1007-47F3-B6B8-C78AF839B144}" destId="{32009186-2A8D-4052-BB32-8D7E5A43C082}" srcOrd="2" destOrd="0" presId="urn:microsoft.com/office/officeart/2005/8/layout/orgChart1"/>
    <dgm:cxn modelId="{EAB956B5-9103-4041-80E8-F5A4E6B814E7}" type="presParOf" srcId="{C1619DA6-1007-47F3-B6B8-C78AF839B144}" destId="{156AAD73-A57C-4D71-8193-A609B4212CA8}" srcOrd="3" destOrd="0" presId="urn:microsoft.com/office/officeart/2005/8/layout/orgChart1"/>
    <dgm:cxn modelId="{1476680A-78CB-4EA5-A5F8-55D687F11186}" type="presParOf" srcId="{156AAD73-A57C-4D71-8193-A609B4212CA8}" destId="{ADCCB7C1-D94E-4B5F-96FB-2C0801A7ECA9}" srcOrd="0" destOrd="0" presId="urn:microsoft.com/office/officeart/2005/8/layout/orgChart1"/>
    <dgm:cxn modelId="{9DEA0828-A807-4543-8AAC-E5487F347213}" type="presParOf" srcId="{ADCCB7C1-D94E-4B5F-96FB-2C0801A7ECA9}" destId="{B1692579-57A8-4855-AA34-7262368D3710}" srcOrd="0" destOrd="0" presId="urn:microsoft.com/office/officeart/2005/8/layout/orgChart1"/>
    <dgm:cxn modelId="{4BF5B32C-D520-4976-A219-F5D96F727741}" type="presParOf" srcId="{ADCCB7C1-D94E-4B5F-96FB-2C0801A7ECA9}" destId="{10B58466-C944-4C54-A47F-50D6B75F95FA}" srcOrd="1" destOrd="0" presId="urn:microsoft.com/office/officeart/2005/8/layout/orgChart1"/>
    <dgm:cxn modelId="{B98C42A2-0EC7-42D5-8EE8-3729E008A5F9}" type="presParOf" srcId="{156AAD73-A57C-4D71-8193-A609B4212CA8}" destId="{2FF19D2B-413B-4CC8-B32F-9F2FEDDCB161}" srcOrd="1" destOrd="0" presId="urn:microsoft.com/office/officeart/2005/8/layout/orgChart1"/>
    <dgm:cxn modelId="{3C159F92-3E03-4F0E-B446-9859507D9992}" type="presParOf" srcId="{156AAD73-A57C-4D71-8193-A609B4212CA8}" destId="{F9DA431C-F9B9-46AD-9F7F-F2FE341AAE32}" srcOrd="2" destOrd="0" presId="urn:microsoft.com/office/officeart/2005/8/layout/orgChart1"/>
    <dgm:cxn modelId="{34EA72DB-8643-414E-8792-76669E64CDC3}" type="presParOf" srcId="{C1619DA6-1007-47F3-B6B8-C78AF839B144}" destId="{AB6D9E15-EF6B-4AF7-A6FD-31757ADFE430}" srcOrd="4" destOrd="0" presId="urn:microsoft.com/office/officeart/2005/8/layout/orgChart1"/>
    <dgm:cxn modelId="{9B126301-5DD4-43C6-815D-9C3795EFED68}" type="presParOf" srcId="{C1619DA6-1007-47F3-B6B8-C78AF839B144}" destId="{12BBAC86-B1D9-4B8D-8605-10608839A9E5}" srcOrd="5" destOrd="0" presId="urn:microsoft.com/office/officeart/2005/8/layout/orgChart1"/>
    <dgm:cxn modelId="{ECDAD6B4-C92F-4D54-9ED3-BFF5AC5B08E9}" type="presParOf" srcId="{12BBAC86-B1D9-4B8D-8605-10608839A9E5}" destId="{241B8945-DB73-4358-AF77-B907BF750383}" srcOrd="0" destOrd="0" presId="urn:microsoft.com/office/officeart/2005/8/layout/orgChart1"/>
    <dgm:cxn modelId="{E691E97E-D476-4471-B6F4-B6C02C5E3B42}" type="presParOf" srcId="{241B8945-DB73-4358-AF77-B907BF750383}" destId="{EDAEF732-3058-49BA-81D2-DFE3A81805A1}" srcOrd="0" destOrd="0" presId="urn:microsoft.com/office/officeart/2005/8/layout/orgChart1"/>
    <dgm:cxn modelId="{A4ABC738-2989-4781-A686-ABE4FA2DBB18}" type="presParOf" srcId="{241B8945-DB73-4358-AF77-B907BF750383}" destId="{E81B94E0-CF65-4E8A-BBC3-28EEBD3F48CF}" srcOrd="1" destOrd="0" presId="urn:microsoft.com/office/officeart/2005/8/layout/orgChart1"/>
    <dgm:cxn modelId="{DD9C0861-07B9-4883-BD2B-4DEA318EEC28}" type="presParOf" srcId="{12BBAC86-B1D9-4B8D-8605-10608839A9E5}" destId="{EFAC53D9-E4DF-466B-A7FC-95BC33B7FC9C}" srcOrd="1" destOrd="0" presId="urn:microsoft.com/office/officeart/2005/8/layout/orgChart1"/>
    <dgm:cxn modelId="{20BE6562-FF52-4931-BDEB-680538C6717A}" type="presParOf" srcId="{12BBAC86-B1D9-4B8D-8605-10608839A9E5}" destId="{CEFAFB8C-6243-4CF2-95A5-DEC40737202C}" srcOrd="2" destOrd="0" presId="urn:microsoft.com/office/officeart/2005/8/layout/orgChart1"/>
    <dgm:cxn modelId="{377E4B3F-E1E6-43F0-B8EB-21633099EC38}" type="presParOf" srcId="{3942D1F6-5B3A-42EF-A3A3-97F1425D0B28}" destId="{7C7BB595-3787-4FBA-8859-4D0257CE5FB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AFE64-7DAE-472C-AFFF-4A854F72400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878CBBC-91CA-43EB-9E9A-1AC8A89D7B1C}">
      <dgm:prSet/>
      <dgm:spPr>
        <a:solidFill>
          <a:srgbClr val="576172"/>
        </a:solidFill>
      </dgm:spPr>
      <dgm:t>
        <a:bodyPr/>
        <a:lstStyle/>
        <a:p>
          <a:pPr rtl="0"/>
          <a:r>
            <a:rPr lang="en-US" b="0" i="0" smtClean="0">
              <a:latin typeface="Arial" panose="020B0604020202020204" pitchFamily="34" charset="0"/>
              <a:cs typeface="Arial" panose="020B0604020202020204" pitchFamily="34" charset="0"/>
            </a:rPr>
            <a:t>Average income was lower in inflation-adjusted dollars in 2013 than it had been in 2003 for all but the highest-income families.</a:t>
          </a:r>
          <a:endParaRPr lang="en-US">
            <a:latin typeface="Arial" panose="020B0604020202020204" pitchFamily="34" charset="0"/>
            <a:cs typeface="Arial" panose="020B0604020202020204" pitchFamily="34" charset="0"/>
          </a:endParaRPr>
        </a:p>
      </dgm:t>
    </dgm:pt>
    <dgm:pt modelId="{543169D5-120B-44E3-90FB-C5B632CA0B34}" type="parTrans" cxnId="{AC48CAB7-67F2-4218-AE20-2E73C834FED8}">
      <dgm:prSet/>
      <dgm:spPr/>
      <dgm:t>
        <a:bodyPr/>
        <a:lstStyle/>
        <a:p>
          <a:endParaRPr lang="en-US">
            <a:latin typeface="Arial" panose="020B0604020202020204" pitchFamily="34" charset="0"/>
            <a:cs typeface="Arial" panose="020B0604020202020204" pitchFamily="34" charset="0"/>
          </a:endParaRPr>
        </a:p>
      </dgm:t>
    </dgm:pt>
    <dgm:pt modelId="{E0BF514C-CBB2-489F-BDF8-9E1CEAF26F64}" type="sibTrans" cxnId="{AC48CAB7-67F2-4218-AE20-2E73C834FED8}">
      <dgm:prSet/>
      <dgm:spPr/>
      <dgm:t>
        <a:bodyPr/>
        <a:lstStyle/>
        <a:p>
          <a:endParaRPr lang="en-US">
            <a:latin typeface="Arial" panose="020B0604020202020204" pitchFamily="34" charset="0"/>
            <a:cs typeface="Arial" panose="020B0604020202020204" pitchFamily="34" charset="0"/>
          </a:endParaRPr>
        </a:p>
      </dgm:t>
    </dgm:pt>
    <dgm:pt modelId="{8F0BFDDC-DDEE-402A-9CFC-143505C3748A}">
      <dgm:prSet/>
      <dgm:spPr>
        <a:solidFill>
          <a:srgbClr val="60CAE4"/>
        </a:solidFill>
      </dgm:spPr>
      <dgm:t>
        <a:bodyPr/>
        <a:lstStyle/>
        <a:p>
          <a:pPr rtl="0"/>
          <a:r>
            <a:rPr lang="en-US" b="0" i="0" dirty="0" smtClean="0">
              <a:solidFill>
                <a:srgbClr val="576172"/>
              </a:solidFill>
              <a:latin typeface="Arial" panose="020B0604020202020204" pitchFamily="34" charset="0"/>
              <a:cs typeface="Arial" panose="020B0604020202020204" pitchFamily="34" charset="0"/>
            </a:rPr>
            <a:t>Income Increase </a:t>
          </a:r>
          <a:r>
            <a:rPr lang="en-US" b="0" i="0" dirty="0" smtClean="0">
              <a:latin typeface="Arial" panose="020B0604020202020204" pitchFamily="34" charset="0"/>
              <a:cs typeface="Arial" panose="020B0604020202020204" pitchFamily="34" charset="0"/>
            </a:rPr>
            <a:t>between 1983 and 2013 (in 2013 dollars):</a:t>
          </a:r>
          <a:endParaRPr lang="en-US" dirty="0">
            <a:latin typeface="Arial" panose="020B0604020202020204" pitchFamily="34" charset="0"/>
            <a:cs typeface="Arial" panose="020B0604020202020204" pitchFamily="34" charset="0"/>
          </a:endParaRPr>
        </a:p>
      </dgm:t>
    </dgm:pt>
    <dgm:pt modelId="{5E23B460-E03B-4575-A257-7A71D195CDA6}" type="parTrans" cxnId="{FE1E6436-F724-4B79-A583-C31EED4A869C}">
      <dgm:prSet/>
      <dgm:spPr/>
      <dgm:t>
        <a:bodyPr/>
        <a:lstStyle/>
        <a:p>
          <a:endParaRPr lang="en-US">
            <a:latin typeface="Arial" panose="020B0604020202020204" pitchFamily="34" charset="0"/>
            <a:cs typeface="Arial" panose="020B0604020202020204" pitchFamily="34" charset="0"/>
          </a:endParaRPr>
        </a:p>
      </dgm:t>
    </dgm:pt>
    <dgm:pt modelId="{E38A6BE0-742D-4A25-AFAB-9DD877231D78}" type="sibTrans" cxnId="{FE1E6436-F724-4B79-A583-C31EED4A869C}">
      <dgm:prSet/>
      <dgm:spPr/>
      <dgm:t>
        <a:bodyPr/>
        <a:lstStyle/>
        <a:p>
          <a:endParaRPr lang="en-US">
            <a:latin typeface="Arial" panose="020B0604020202020204" pitchFamily="34" charset="0"/>
            <a:cs typeface="Arial" panose="020B0604020202020204" pitchFamily="34" charset="0"/>
          </a:endParaRPr>
        </a:p>
      </dgm:t>
    </dgm:pt>
    <dgm:pt modelId="{BE99F81A-0139-47E9-9082-61CA976F257D}">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Top 20% = $70,821</a:t>
          </a:r>
          <a:endParaRPr lang="en-US" dirty="0">
            <a:solidFill>
              <a:srgbClr val="576172"/>
            </a:solidFill>
            <a:latin typeface="Arial" panose="020B0604020202020204" pitchFamily="34" charset="0"/>
            <a:cs typeface="Arial" panose="020B0604020202020204" pitchFamily="34" charset="0"/>
          </a:endParaRPr>
        </a:p>
      </dgm:t>
    </dgm:pt>
    <dgm:pt modelId="{3E81E51C-650C-4A2C-A9BE-F69D411122A4}" type="parTrans" cxnId="{98CB2AB5-F055-4130-985A-F3B71B290AC3}">
      <dgm:prSet/>
      <dgm:spPr/>
      <dgm:t>
        <a:bodyPr/>
        <a:lstStyle/>
        <a:p>
          <a:endParaRPr lang="en-US">
            <a:latin typeface="Arial" panose="020B0604020202020204" pitchFamily="34" charset="0"/>
            <a:cs typeface="Arial" panose="020B0604020202020204" pitchFamily="34" charset="0"/>
          </a:endParaRPr>
        </a:p>
      </dgm:t>
    </dgm:pt>
    <dgm:pt modelId="{C508C5A8-7C30-47F6-9106-FEDA53F162E1}" type="sibTrans" cxnId="{98CB2AB5-F055-4130-985A-F3B71B290AC3}">
      <dgm:prSet/>
      <dgm:spPr/>
      <dgm:t>
        <a:bodyPr/>
        <a:lstStyle/>
        <a:p>
          <a:endParaRPr lang="en-US">
            <a:latin typeface="Arial" panose="020B0604020202020204" pitchFamily="34" charset="0"/>
            <a:cs typeface="Arial" panose="020B0604020202020204" pitchFamily="34" charset="0"/>
          </a:endParaRPr>
        </a:p>
      </dgm:t>
    </dgm:pt>
    <dgm:pt modelId="{DE1542C6-D251-4900-B505-063635435677}">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Middle Quintile = $8,936</a:t>
          </a:r>
          <a:endParaRPr lang="en-US" dirty="0">
            <a:solidFill>
              <a:srgbClr val="576172"/>
            </a:solidFill>
            <a:latin typeface="Arial" panose="020B0604020202020204" pitchFamily="34" charset="0"/>
            <a:cs typeface="Arial" panose="020B0604020202020204" pitchFamily="34" charset="0"/>
          </a:endParaRPr>
        </a:p>
      </dgm:t>
    </dgm:pt>
    <dgm:pt modelId="{CB17BA3C-9D46-4CD6-9791-5BEC489C7B60}" type="parTrans" cxnId="{66B9C204-6D5F-4299-8753-5B38DB1A6048}">
      <dgm:prSet/>
      <dgm:spPr/>
      <dgm:t>
        <a:bodyPr/>
        <a:lstStyle/>
        <a:p>
          <a:endParaRPr lang="en-US">
            <a:latin typeface="Arial" panose="020B0604020202020204" pitchFamily="34" charset="0"/>
            <a:cs typeface="Arial" panose="020B0604020202020204" pitchFamily="34" charset="0"/>
          </a:endParaRPr>
        </a:p>
      </dgm:t>
    </dgm:pt>
    <dgm:pt modelId="{1E306F31-25D8-4B71-B5A9-712F9C4705E5}" type="sibTrans" cxnId="{66B9C204-6D5F-4299-8753-5B38DB1A6048}">
      <dgm:prSet/>
      <dgm:spPr/>
      <dgm:t>
        <a:bodyPr/>
        <a:lstStyle/>
        <a:p>
          <a:endParaRPr lang="en-US">
            <a:latin typeface="Arial" panose="020B0604020202020204" pitchFamily="34" charset="0"/>
            <a:cs typeface="Arial" panose="020B0604020202020204" pitchFamily="34" charset="0"/>
          </a:endParaRPr>
        </a:p>
      </dgm:t>
    </dgm:pt>
    <dgm:pt modelId="{08484858-49F0-407C-9923-D43861A066DA}">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Lowest Quintile = $578</a:t>
          </a:r>
          <a:endParaRPr lang="en-US" dirty="0">
            <a:solidFill>
              <a:srgbClr val="576172"/>
            </a:solidFill>
            <a:latin typeface="Arial" panose="020B0604020202020204" pitchFamily="34" charset="0"/>
            <a:cs typeface="Arial" panose="020B0604020202020204" pitchFamily="34" charset="0"/>
          </a:endParaRPr>
        </a:p>
      </dgm:t>
    </dgm:pt>
    <dgm:pt modelId="{C0F123C5-4D1D-4239-B6D1-3182E681DBF7}" type="parTrans" cxnId="{56C2B3E5-8FD7-4027-8741-9EBEAFA86627}">
      <dgm:prSet/>
      <dgm:spPr/>
      <dgm:t>
        <a:bodyPr/>
        <a:lstStyle/>
        <a:p>
          <a:endParaRPr lang="en-US">
            <a:latin typeface="Arial" panose="020B0604020202020204" pitchFamily="34" charset="0"/>
            <a:cs typeface="Arial" panose="020B0604020202020204" pitchFamily="34" charset="0"/>
          </a:endParaRPr>
        </a:p>
      </dgm:t>
    </dgm:pt>
    <dgm:pt modelId="{893F5365-9529-4546-A501-1DD1C59AA09E}" type="sibTrans" cxnId="{56C2B3E5-8FD7-4027-8741-9EBEAFA86627}">
      <dgm:prSet/>
      <dgm:spPr/>
      <dgm:t>
        <a:bodyPr/>
        <a:lstStyle/>
        <a:p>
          <a:endParaRPr lang="en-US">
            <a:latin typeface="Arial" panose="020B0604020202020204" pitchFamily="34" charset="0"/>
            <a:cs typeface="Arial" panose="020B0604020202020204" pitchFamily="34" charset="0"/>
          </a:endParaRPr>
        </a:p>
      </dgm:t>
    </dgm:pt>
    <dgm:pt modelId="{A87AEB47-DD50-4F76-B19A-944C356C2556}">
      <dgm:prSet/>
      <dgm:spPr>
        <a:solidFill>
          <a:srgbClr val="60CAE4"/>
        </a:solidFill>
      </dgm:spPr>
      <dgm:t>
        <a:bodyPr/>
        <a:lstStyle/>
        <a:p>
          <a:pPr rtl="0"/>
          <a:r>
            <a:rPr lang="en-US" b="0" i="0" dirty="0" smtClean="0">
              <a:solidFill>
                <a:srgbClr val="576172"/>
              </a:solidFill>
              <a:latin typeface="Arial" panose="020B0604020202020204" pitchFamily="34" charset="0"/>
              <a:cs typeface="Arial" panose="020B0604020202020204" pitchFamily="34" charset="0"/>
            </a:rPr>
            <a:t>College cost increase </a:t>
          </a:r>
          <a:r>
            <a:rPr lang="en-US" b="0" i="0" dirty="0" smtClean="0">
              <a:latin typeface="Arial" panose="020B0604020202020204" pitchFamily="34" charset="0"/>
              <a:cs typeface="Arial" panose="020B0604020202020204" pitchFamily="34" charset="0"/>
            </a:rPr>
            <a:t>for four-year in-state between 1983-2013 (in 2014 dollars) = $ 6,324</a:t>
          </a:r>
          <a:endParaRPr lang="en-US" dirty="0">
            <a:latin typeface="Arial" panose="020B0604020202020204" pitchFamily="34" charset="0"/>
            <a:cs typeface="Arial" panose="020B0604020202020204" pitchFamily="34" charset="0"/>
          </a:endParaRPr>
        </a:p>
      </dgm:t>
    </dgm:pt>
    <dgm:pt modelId="{AB24175B-D5A9-44E8-9358-427DE9CA50DD}" type="parTrans" cxnId="{657D293A-9792-40FB-B192-0866751FD522}">
      <dgm:prSet/>
      <dgm:spPr/>
      <dgm:t>
        <a:bodyPr/>
        <a:lstStyle/>
        <a:p>
          <a:endParaRPr lang="en-US">
            <a:latin typeface="Arial" panose="020B0604020202020204" pitchFamily="34" charset="0"/>
            <a:cs typeface="Arial" panose="020B0604020202020204" pitchFamily="34" charset="0"/>
          </a:endParaRPr>
        </a:p>
      </dgm:t>
    </dgm:pt>
    <dgm:pt modelId="{E690D6A9-5037-4589-9909-4688046CF327}" type="sibTrans" cxnId="{657D293A-9792-40FB-B192-0866751FD522}">
      <dgm:prSet/>
      <dgm:spPr/>
      <dgm:t>
        <a:bodyPr/>
        <a:lstStyle/>
        <a:p>
          <a:endParaRPr lang="en-US">
            <a:latin typeface="Arial" panose="020B0604020202020204" pitchFamily="34" charset="0"/>
            <a:cs typeface="Arial" panose="020B0604020202020204" pitchFamily="34" charset="0"/>
          </a:endParaRPr>
        </a:p>
      </dgm:t>
    </dgm:pt>
    <dgm:pt modelId="{660AD2FD-6C84-4058-9512-67FF5DD21AA6}">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Top 20% = 9% of income</a:t>
          </a:r>
          <a:endParaRPr lang="en-US" dirty="0">
            <a:solidFill>
              <a:srgbClr val="576172"/>
            </a:solidFill>
            <a:latin typeface="Arial" panose="020B0604020202020204" pitchFamily="34" charset="0"/>
            <a:cs typeface="Arial" panose="020B0604020202020204" pitchFamily="34" charset="0"/>
          </a:endParaRPr>
        </a:p>
      </dgm:t>
    </dgm:pt>
    <dgm:pt modelId="{45C772AB-20A3-45BF-A2C0-B45C6EE6ADD6}" type="parTrans" cxnId="{B8A425E1-6AF6-48AC-897F-BB036FABA66E}">
      <dgm:prSet/>
      <dgm:spPr/>
      <dgm:t>
        <a:bodyPr/>
        <a:lstStyle/>
        <a:p>
          <a:endParaRPr lang="en-US">
            <a:latin typeface="Arial" panose="020B0604020202020204" pitchFamily="34" charset="0"/>
            <a:cs typeface="Arial" panose="020B0604020202020204" pitchFamily="34" charset="0"/>
          </a:endParaRPr>
        </a:p>
      </dgm:t>
    </dgm:pt>
    <dgm:pt modelId="{461BC1FD-B504-437C-9F3F-6D18D8A2E317}" type="sibTrans" cxnId="{B8A425E1-6AF6-48AC-897F-BB036FABA66E}">
      <dgm:prSet/>
      <dgm:spPr/>
      <dgm:t>
        <a:bodyPr/>
        <a:lstStyle/>
        <a:p>
          <a:endParaRPr lang="en-US">
            <a:latin typeface="Arial" panose="020B0604020202020204" pitchFamily="34" charset="0"/>
            <a:cs typeface="Arial" panose="020B0604020202020204" pitchFamily="34" charset="0"/>
          </a:endParaRPr>
        </a:p>
      </dgm:t>
    </dgm:pt>
    <dgm:pt modelId="{6FE3B98A-2B99-49DD-8CE4-7EA9CBC6A754}">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Middle Quintile = 70%</a:t>
          </a:r>
          <a:endParaRPr lang="en-US" dirty="0">
            <a:solidFill>
              <a:srgbClr val="576172"/>
            </a:solidFill>
            <a:latin typeface="Arial" panose="020B0604020202020204" pitchFamily="34" charset="0"/>
            <a:cs typeface="Arial" panose="020B0604020202020204" pitchFamily="34" charset="0"/>
          </a:endParaRPr>
        </a:p>
      </dgm:t>
    </dgm:pt>
    <dgm:pt modelId="{E17C9171-E890-4C40-A248-75A7466826BB}" type="parTrans" cxnId="{4D27840F-8483-46AB-9111-82BF364C54EC}">
      <dgm:prSet/>
      <dgm:spPr/>
      <dgm:t>
        <a:bodyPr/>
        <a:lstStyle/>
        <a:p>
          <a:endParaRPr lang="en-US">
            <a:latin typeface="Arial" panose="020B0604020202020204" pitchFamily="34" charset="0"/>
            <a:cs typeface="Arial" panose="020B0604020202020204" pitchFamily="34" charset="0"/>
          </a:endParaRPr>
        </a:p>
      </dgm:t>
    </dgm:pt>
    <dgm:pt modelId="{302E1B4F-C048-4834-8754-6456AE416E2E}" type="sibTrans" cxnId="{4D27840F-8483-46AB-9111-82BF364C54EC}">
      <dgm:prSet/>
      <dgm:spPr/>
      <dgm:t>
        <a:bodyPr/>
        <a:lstStyle/>
        <a:p>
          <a:endParaRPr lang="en-US">
            <a:latin typeface="Arial" panose="020B0604020202020204" pitchFamily="34" charset="0"/>
            <a:cs typeface="Arial" panose="020B0604020202020204" pitchFamily="34" charset="0"/>
          </a:endParaRPr>
        </a:p>
      </dgm:t>
    </dgm:pt>
    <dgm:pt modelId="{20D79337-B491-48AA-B34C-52D88B5E1548}">
      <dgm:prSet/>
      <dgm:spPr>
        <a:solidFill>
          <a:srgbClr val="EFF2F5">
            <a:alpha val="90000"/>
          </a:srgbClr>
        </a:solidFill>
        <a:ln>
          <a:solidFill>
            <a:srgbClr val="576172">
              <a:alpha val="90000"/>
            </a:srgbClr>
          </a:solidFill>
        </a:ln>
      </dgm:spPr>
      <dgm:t>
        <a:bodyPr/>
        <a:lstStyle/>
        <a:p>
          <a:pPr rtl="0"/>
          <a:r>
            <a:rPr lang="en-US" dirty="0" smtClean="0">
              <a:solidFill>
                <a:srgbClr val="576172"/>
              </a:solidFill>
              <a:latin typeface="Arial" panose="020B0604020202020204" pitchFamily="34" charset="0"/>
              <a:cs typeface="Arial" panose="020B0604020202020204" pitchFamily="34" charset="0"/>
            </a:rPr>
            <a:t>Lowest Quintile = you do the math!</a:t>
          </a:r>
          <a:endParaRPr lang="en-US" dirty="0">
            <a:solidFill>
              <a:srgbClr val="576172"/>
            </a:solidFill>
            <a:latin typeface="Arial" panose="020B0604020202020204" pitchFamily="34" charset="0"/>
            <a:cs typeface="Arial" panose="020B0604020202020204" pitchFamily="34" charset="0"/>
          </a:endParaRPr>
        </a:p>
      </dgm:t>
    </dgm:pt>
    <dgm:pt modelId="{608A33B2-1D91-4FAC-ADEC-F068A39D0E18}" type="parTrans" cxnId="{4644B8E9-EEDE-4E7C-B160-F53CFAE4EF49}">
      <dgm:prSet/>
      <dgm:spPr/>
      <dgm:t>
        <a:bodyPr/>
        <a:lstStyle/>
        <a:p>
          <a:endParaRPr lang="en-US">
            <a:latin typeface="Arial" panose="020B0604020202020204" pitchFamily="34" charset="0"/>
            <a:cs typeface="Arial" panose="020B0604020202020204" pitchFamily="34" charset="0"/>
          </a:endParaRPr>
        </a:p>
      </dgm:t>
    </dgm:pt>
    <dgm:pt modelId="{29BB04F3-405E-412C-89BC-01DCAE0586A0}" type="sibTrans" cxnId="{4644B8E9-EEDE-4E7C-B160-F53CFAE4EF49}">
      <dgm:prSet/>
      <dgm:spPr/>
      <dgm:t>
        <a:bodyPr/>
        <a:lstStyle/>
        <a:p>
          <a:endParaRPr lang="en-US">
            <a:latin typeface="Arial" panose="020B0604020202020204" pitchFamily="34" charset="0"/>
            <a:cs typeface="Arial" panose="020B0604020202020204" pitchFamily="34" charset="0"/>
          </a:endParaRPr>
        </a:p>
      </dgm:t>
    </dgm:pt>
    <dgm:pt modelId="{477C7253-77AA-4781-B58F-EB90A71984DB}" type="pres">
      <dgm:prSet presAssocID="{4B3AFE64-7DAE-472C-AFFF-4A854F724006}" presName="Name0" presStyleCnt="0">
        <dgm:presLayoutVars>
          <dgm:dir/>
          <dgm:animLvl val="lvl"/>
          <dgm:resizeHandles val="exact"/>
        </dgm:presLayoutVars>
      </dgm:prSet>
      <dgm:spPr/>
      <dgm:t>
        <a:bodyPr/>
        <a:lstStyle/>
        <a:p>
          <a:endParaRPr lang="en-US"/>
        </a:p>
      </dgm:t>
    </dgm:pt>
    <dgm:pt modelId="{9605A447-5102-416B-A464-1F836ED8A8E7}" type="pres">
      <dgm:prSet presAssocID="{A87AEB47-DD50-4F76-B19A-944C356C2556}" presName="boxAndChildren" presStyleCnt="0"/>
      <dgm:spPr/>
    </dgm:pt>
    <dgm:pt modelId="{7BE8670F-B234-4B56-8F20-6D123B1C56AC}" type="pres">
      <dgm:prSet presAssocID="{A87AEB47-DD50-4F76-B19A-944C356C2556}" presName="parentTextBox" presStyleLbl="node1" presStyleIdx="0" presStyleCnt="3"/>
      <dgm:spPr/>
      <dgm:t>
        <a:bodyPr/>
        <a:lstStyle/>
        <a:p>
          <a:endParaRPr lang="en-US"/>
        </a:p>
      </dgm:t>
    </dgm:pt>
    <dgm:pt modelId="{607E9FCE-DBBD-419E-A8BB-7FF801015EBB}" type="pres">
      <dgm:prSet presAssocID="{A87AEB47-DD50-4F76-B19A-944C356C2556}" presName="entireBox" presStyleLbl="node1" presStyleIdx="0" presStyleCnt="3"/>
      <dgm:spPr/>
      <dgm:t>
        <a:bodyPr/>
        <a:lstStyle/>
        <a:p>
          <a:endParaRPr lang="en-US"/>
        </a:p>
      </dgm:t>
    </dgm:pt>
    <dgm:pt modelId="{2DA108C8-98CA-4AE8-B14B-265BD808F668}" type="pres">
      <dgm:prSet presAssocID="{A87AEB47-DD50-4F76-B19A-944C356C2556}" presName="descendantBox" presStyleCnt="0"/>
      <dgm:spPr/>
    </dgm:pt>
    <dgm:pt modelId="{D57B4254-D20E-4940-8F23-327A7558575D}" type="pres">
      <dgm:prSet presAssocID="{660AD2FD-6C84-4058-9512-67FF5DD21AA6}" presName="childTextBox" presStyleLbl="fgAccFollowNode1" presStyleIdx="0" presStyleCnt="6">
        <dgm:presLayoutVars>
          <dgm:bulletEnabled val="1"/>
        </dgm:presLayoutVars>
      </dgm:prSet>
      <dgm:spPr/>
      <dgm:t>
        <a:bodyPr/>
        <a:lstStyle/>
        <a:p>
          <a:endParaRPr lang="en-US"/>
        </a:p>
      </dgm:t>
    </dgm:pt>
    <dgm:pt modelId="{7DC07450-7F7B-43F9-A01F-436ED606A05E}" type="pres">
      <dgm:prSet presAssocID="{6FE3B98A-2B99-49DD-8CE4-7EA9CBC6A754}" presName="childTextBox" presStyleLbl="fgAccFollowNode1" presStyleIdx="1" presStyleCnt="6">
        <dgm:presLayoutVars>
          <dgm:bulletEnabled val="1"/>
        </dgm:presLayoutVars>
      </dgm:prSet>
      <dgm:spPr/>
      <dgm:t>
        <a:bodyPr/>
        <a:lstStyle/>
        <a:p>
          <a:endParaRPr lang="en-US"/>
        </a:p>
      </dgm:t>
    </dgm:pt>
    <dgm:pt modelId="{E9AE81E3-CBED-4CD2-AD51-7CDF75D5C727}" type="pres">
      <dgm:prSet presAssocID="{20D79337-B491-48AA-B34C-52D88B5E1548}" presName="childTextBox" presStyleLbl="fgAccFollowNode1" presStyleIdx="2" presStyleCnt="6">
        <dgm:presLayoutVars>
          <dgm:bulletEnabled val="1"/>
        </dgm:presLayoutVars>
      </dgm:prSet>
      <dgm:spPr/>
      <dgm:t>
        <a:bodyPr/>
        <a:lstStyle/>
        <a:p>
          <a:endParaRPr lang="en-US"/>
        </a:p>
      </dgm:t>
    </dgm:pt>
    <dgm:pt modelId="{3F64E8CE-C23F-44BF-9E29-3A2736C1A7DA}" type="pres">
      <dgm:prSet presAssocID="{E38A6BE0-742D-4A25-AFAB-9DD877231D78}" presName="sp" presStyleCnt="0"/>
      <dgm:spPr/>
    </dgm:pt>
    <dgm:pt modelId="{E74A2B52-FCFF-4A96-945C-5A537615BC4F}" type="pres">
      <dgm:prSet presAssocID="{8F0BFDDC-DDEE-402A-9CFC-143505C3748A}" presName="arrowAndChildren" presStyleCnt="0"/>
      <dgm:spPr/>
    </dgm:pt>
    <dgm:pt modelId="{6156CA26-249B-4A23-AFE0-CC283967BD9A}" type="pres">
      <dgm:prSet presAssocID="{8F0BFDDC-DDEE-402A-9CFC-143505C3748A}" presName="parentTextArrow" presStyleLbl="node1" presStyleIdx="0" presStyleCnt="3"/>
      <dgm:spPr/>
      <dgm:t>
        <a:bodyPr/>
        <a:lstStyle/>
        <a:p>
          <a:endParaRPr lang="en-US"/>
        </a:p>
      </dgm:t>
    </dgm:pt>
    <dgm:pt modelId="{206CB2C6-BEBF-4924-A214-7BB91386FE37}" type="pres">
      <dgm:prSet presAssocID="{8F0BFDDC-DDEE-402A-9CFC-143505C3748A}" presName="arrow" presStyleLbl="node1" presStyleIdx="1" presStyleCnt="3"/>
      <dgm:spPr/>
      <dgm:t>
        <a:bodyPr/>
        <a:lstStyle/>
        <a:p>
          <a:endParaRPr lang="en-US"/>
        </a:p>
      </dgm:t>
    </dgm:pt>
    <dgm:pt modelId="{84C998E1-787B-4C6E-B18B-90DC29742B09}" type="pres">
      <dgm:prSet presAssocID="{8F0BFDDC-DDEE-402A-9CFC-143505C3748A}" presName="descendantArrow" presStyleCnt="0"/>
      <dgm:spPr/>
    </dgm:pt>
    <dgm:pt modelId="{D6353EFB-4612-4CAE-9A1F-437EECA86473}" type="pres">
      <dgm:prSet presAssocID="{BE99F81A-0139-47E9-9082-61CA976F257D}" presName="childTextArrow" presStyleLbl="fgAccFollowNode1" presStyleIdx="3" presStyleCnt="6">
        <dgm:presLayoutVars>
          <dgm:bulletEnabled val="1"/>
        </dgm:presLayoutVars>
      </dgm:prSet>
      <dgm:spPr/>
      <dgm:t>
        <a:bodyPr/>
        <a:lstStyle/>
        <a:p>
          <a:endParaRPr lang="en-US"/>
        </a:p>
      </dgm:t>
    </dgm:pt>
    <dgm:pt modelId="{A6DFED0F-F13F-4C94-8FA6-290214F61218}" type="pres">
      <dgm:prSet presAssocID="{DE1542C6-D251-4900-B505-063635435677}" presName="childTextArrow" presStyleLbl="fgAccFollowNode1" presStyleIdx="4" presStyleCnt="6">
        <dgm:presLayoutVars>
          <dgm:bulletEnabled val="1"/>
        </dgm:presLayoutVars>
      </dgm:prSet>
      <dgm:spPr/>
      <dgm:t>
        <a:bodyPr/>
        <a:lstStyle/>
        <a:p>
          <a:endParaRPr lang="en-US"/>
        </a:p>
      </dgm:t>
    </dgm:pt>
    <dgm:pt modelId="{0194D4EA-7EF8-404E-8A7F-2D6090FAB6F9}" type="pres">
      <dgm:prSet presAssocID="{08484858-49F0-407C-9923-D43861A066DA}" presName="childTextArrow" presStyleLbl="fgAccFollowNode1" presStyleIdx="5" presStyleCnt="6">
        <dgm:presLayoutVars>
          <dgm:bulletEnabled val="1"/>
        </dgm:presLayoutVars>
      </dgm:prSet>
      <dgm:spPr/>
      <dgm:t>
        <a:bodyPr/>
        <a:lstStyle/>
        <a:p>
          <a:endParaRPr lang="en-US"/>
        </a:p>
      </dgm:t>
    </dgm:pt>
    <dgm:pt modelId="{0DFCD7F2-FCAE-4837-984F-43CF57B46382}" type="pres">
      <dgm:prSet presAssocID="{E0BF514C-CBB2-489F-BDF8-9E1CEAF26F64}" presName="sp" presStyleCnt="0"/>
      <dgm:spPr/>
    </dgm:pt>
    <dgm:pt modelId="{07142B7A-2762-400D-8BB9-9652B45E05CD}" type="pres">
      <dgm:prSet presAssocID="{4878CBBC-91CA-43EB-9E9A-1AC8A89D7B1C}" presName="arrowAndChildren" presStyleCnt="0"/>
      <dgm:spPr/>
    </dgm:pt>
    <dgm:pt modelId="{7A49A9A3-CC50-455A-ABCB-C4D89028D1BC}" type="pres">
      <dgm:prSet presAssocID="{4878CBBC-91CA-43EB-9E9A-1AC8A89D7B1C}" presName="parentTextArrow" presStyleLbl="node1" presStyleIdx="2" presStyleCnt="3"/>
      <dgm:spPr/>
      <dgm:t>
        <a:bodyPr/>
        <a:lstStyle/>
        <a:p>
          <a:endParaRPr lang="en-US"/>
        </a:p>
      </dgm:t>
    </dgm:pt>
  </dgm:ptLst>
  <dgm:cxnLst>
    <dgm:cxn modelId="{56C2B3E5-8FD7-4027-8741-9EBEAFA86627}" srcId="{8F0BFDDC-DDEE-402A-9CFC-143505C3748A}" destId="{08484858-49F0-407C-9923-D43861A066DA}" srcOrd="2" destOrd="0" parTransId="{C0F123C5-4D1D-4239-B6D1-3182E681DBF7}" sibTransId="{893F5365-9529-4546-A501-1DD1C59AA09E}"/>
    <dgm:cxn modelId="{FE1E6436-F724-4B79-A583-C31EED4A869C}" srcId="{4B3AFE64-7DAE-472C-AFFF-4A854F724006}" destId="{8F0BFDDC-DDEE-402A-9CFC-143505C3748A}" srcOrd="1" destOrd="0" parTransId="{5E23B460-E03B-4575-A257-7A71D195CDA6}" sibTransId="{E38A6BE0-742D-4A25-AFAB-9DD877231D78}"/>
    <dgm:cxn modelId="{4644B8E9-EEDE-4E7C-B160-F53CFAE4EF49}" srcId="{A87AEB47-DD50-4F76-B19A-944C356C2556}" destId="{20D79337-B491-48AA-B34C-52D88B5E1548}" srcOrd="2" destOrd="0" parTransId="{608A33B2-1D91-4FAC-ADEC-F068A39D0E18}" sibTransId="{29BB04F3-405E-412C-89BC-01DCAE0586A0}"/>
    <dgm:cxn modelId="{D7AAB376-8CF5-4CD9-84B5-7609E650CBA9}" type="presOf" srcId="{8F0BFDDC-DDEE-402A-9CFC-143505C3748A}" destId="{6156CA26-249B-4A23-AFE0-CC283967BD9A}" srcOrd="0" destOrd="0" presId="urn:microsoft.com/office/officeart/2005/8/layout/process4"/>
    <dgm:cxn modelId="{2B98F846-CD26-4FCB-BD36-3C4A2CFEF8AD}" type="presOf" srcId="{BE99F81A-0139-47E9-9082-61CA976F257D}" destId="{D6353EFB-4612-4CAE-9A1F-437EECA86473}" srcOrd="0" destOrd="0" presId="urn:microsoft.com/office/officeart/2005/8/layout/process4"/>
    <dgm:cxn modelId="{52FDE13F-918A-4253-835B-3E307AB5D511}" type="presOf" srcId="{4B3AFE64-7DAE-472C-AFFF-4A854F724006}" destId="{477C7253-77AA-4781-B58F-EB90A71984DB}" srcOrd="0" destOrd="0" presId="urn:microsoft.com/office/officeart/2005/8/layout/process4"/>
    <dgm:cxn modelId="{C95FF93D-D986-4CE5-952E-A5DB23AF34F8}" type="presOf" srcId="{20D79337-B491-48AA-B34C-52D88B5E1548}" destId="{E9AE81E3-CBED-4CD2-AD51-7CDF75D5C727}" srcOrd="0" destOrd="0" presId="urn:microsoft.com/office/officeart/2005/8/layout/process4"/>
    <dgm:cxn modelId="{657D293A-9792-40FB-B192-0866751FD522}" srcId="{4B3AFE64-7DAE-472C-AFFF-4A854F724006}" destId="{A87AEB47-DD50-4F76-B19A-944C356C2556}" srcOrd="2" destOrd="0" parTransId="{AB24175B-D5A9-44E8-9358-427DE9CA50DD}" sibTransId="{E690D6A9-5037-4589-9909-4688046CF327}"/>
    <dgm:cxn modelId="{66B9C204-6D5F-4299-8753-5B38DB1A6048}" srcId="{8F0BFDDC-DDEE-402A-9CFC-143505C3748A}" destId="{DE1542C6-D251-4900-B505-063635435677}" srcOrd="1" destOrd="0" parTransId="{CB17BA3C-9D46-4CD6-9791-5BEC489C7B60}" sibTransId="{1E306F31-25D8-4B71-B5A9-712F9C4705E5}"/>
    <dgm:cxn modelId="{8443689D-960B-47A1-BBAF-503AD975AAED}" type="presOf" srcId="{6FE3B98A-2B99-49DD-8CE4-7EA9CBC6A754}" destId="{7DC07450-7F7B-43F9-A01F-436ED606A05E}" srcOrd="0" destOrd="0" presId="urn:microsoft.com/office/officeart/2005/8/layout/process4"/>
    <dgm:cxn modelId="{4D27840F-8483-46AB-9111-82BF364C54EC}" srcId="{A87AEB47-DD50-4F76-B19A-944C356C2556}" destId="{6FE3B98A-2B99-49DD-8CE4-7EA9CBC6A754}" srcOrd="1" destOrd="0" parTransId="{E17C9171-E890-4C40-A248-75A7466826BB}" sibTransId="{302E1B4F-C048-4834-8754-6456AE416E2E}"/>
    <dgm:cxn modelId="{416FCA49-9026-4A9B-910C-E26277EA5978}" type="presOf" srcId="{08484858-49F0-407C-9923-D43861A066DA}" destId="{0194D4EA-7EF8-404E-8A7F-2D6090FAB6F9}" srcOrd="0" destOrd="0" presId="urn:microsoft.com/office/officeart/2005/8/layout/process4"/>
    <dgm:cxn modelId="{B8A425E1-6AF6-48AC-897F-BB036FABA66E}" srcId="{A87AEB47-DD50-4F76-B19A-944C356C2556}" destId="{660AD2FD-6C84-4058-9512-67FF5DD21AA6}" srcOrd="0" destOrd="0" parTransId="{45C772AB-20A3-45BF-A2C0-B45C6EE6ADD6}" sibTransId="{461BC1FD-B504-437C-9F3F-6D18D8A2E317}"/>
    <dgm:cxn modelId="{AC48CAB7-67F2-4218-AE20-2E73C834FED8}" srcId="{4B3AFE64-7DAE-472C-AFFF-4A854F724006}" destId="{4878CBBC-91CA-43EB-9E9A-1AC8A89D7B1C}" srcOrd="0" destOrd="0" parTransId="{543169D5-120B-44E3-90FB-C5B632CA0B34}" sibTransId="{E0BF514C-CBB2-489F-BDF8-9E1CEAF26F64}"/>
    <dgm:cxn modelId="{937AD00C-989F-4372-B22A-9FE49C5EB56F}" type="presOf" srcId="{4878CBBC-91CA-43EB-9E9A-1AC8A89D7B1C}" destId="{7A49A9A3-CC50-455A-ABCB-C4D89028D1BC}" srcOrd="0" destOrd="0" presId="urn:microsoft.com/office/officeart/2005/8/layout/process4"/>
    <dgm:cxn modelId="{CC4CCC2B-99BC-41E9-9E9B-FF6431C33ECF}" type="presOf" srcId="{A87AEB47-DD50-4F76-B19A-944C356C2556}" destId="{7BE8670F-B234-4B56-8F20-6D123B1C56AC}" srcOrd="0" destOrd="0" presId="urn:microsoft.com/office/officeart/2005/8/layout/process4"/>
    <dgm:cxn modelId="{09E84F3D-2DA6-4684-9AF3-64E2E48AD8FC}" type="presOf" srcId="{DE1542C6-D251-4900-B505-063635435677}" destId="{A6DFED0F-F13F-4C94-8FA6-290214F61218}" srcOrd="0" destOrd="0" presId="urn:microsoft.com/office/officeart/2005/8/layout/process4"/>
    <dgm:cxn modelId="{67021927-C1DA-4F59-97F8-4D270AD833DA}" type="presOf" srcId="{8F0BFDDC-DDEE-402A-9CFC-143505C3748A}" destId="{206CB2C6-BEBF-4924-A214-7BB91386FE37}" srcOrd="1" destOrd="0" presId="urn:microsoft.com/office/officeart/2005/8/layout/process4"/>
    <dgm:cxn modelId="{79A15460-C9FF-4619-AF36-D7A41948A91A}" type="presOf" srcId="{A87AEB47-DD50-4F76-B19A-944C356C2556}" destId="{607E9FCE-DBBD-419E-A8BB-7FF801015EBB}" srcOrd="1" destOrd="0" presId="urn:microsoft.com/office/officeart/2005/8/layout/process4"/>
    <dgm:cxn modelId="{F680F04E-723E-4820-B5E2-90E080C83CE8}" type="presOf" srcId="{660AD2FD-6C84-4058-9512-67FF5DD21AA6}" destId="{D57B4254-D20E-4940-8F23-327A7558575D}" srcOrd="0" destOrd="0" presId="urn:microsoft.com/office/officeart/2005/8/layout/process4"/>
    <dgm:cxn modelId="{98CB2AB5-F055-4130-985A-F3B71B290AC3}" srcId="{8F0BFDDC-DDEE-402A-9CFC-143505C3748A}" destId="{BE99F81A-0139-47E9-9082-61CA976F257D}" srcOrd="0" destOrd="0" parTransId="{3E81E51C-650C-4A2C-A9BE-F69D411122A4}" sibTransId="{C508C5A8-7C30-47F6-9106-FEDA53F162E1}"/>
    <dgm:cxn modelId="{1A05E042-0F4D-48F1-BF9D-41695A19D9D3}" type="presParOf" srcId="{477C7253-77AA-4781-B58F-EB90A71984DB}" destId="{9605A447-5102-416B-A464-1F836ED8A8E7}" srcOrd="0" destOrd="0" presId="urn:microsoft.com/office/officeart/2005/8/layout/process4"/>
    <dgm:cxn modelId="{128D6ABC-7FC0-4104-BF7C-C1D680191EC8}" type="presParOf" srcId="{9605A447-5102-416B-A464-1F836ED8A8E7}" destId="{7BE8670F-B234-4B56-8F20-6D123B1C56AC}" srcOrd="0" destOrd="0" presId="urn:microsoft.com/office/officeart/2005/8/layout/process4"/>
    <dgm:cxn modelId="{D00539CD-703F-4B02-8288-97BC1063B3A7}" type="presParOf" srcId="{9605A447-5102-416B-A464-1F836ED8A8E7}" destId="{607E9FCE-DBBD-419E-A8BB-7FF801015EBB}" srcOrd="1" destOrd="0" presId="urn:microsoft.com/office/officeart/2005/8/layout/process4"/>
    <dgm:cxn modelId="{868F7D16-3682-41C6-9C19-DA7EB0530F53}" type="presParOf" srcId="{9605A447-5102-416B-A464-1F836ED8A8E7}" destId="{2DA108C8-98CA-4AE8-B14B-265BD808F668}" srcOrd="2" destOrd="0" presId="urn:microsoft.com/office/officeart/2005/8/layout/process4"/>
    <dgm:cxn modelId="{D63F4A16-F0D2-4F2A-8548-7DA6B7784D9F}" type="presParOf" srcId="{2DA108C8-98CA-4AE8-B14B-265BD808F668}" destId="{D57B4254-D20E-4940-8F23-327A7558575D}" srcOrd="0" destOrd="0" presId="urn:microsoft.com/office/officeart/2005/8/layout/process4"/>
    <dgm:cxn modelId="{C1F9CC8E-2786-4821-932C-5C240362EAFC}" type="presParOf" srcId="{2DA108C8-98CA-4AE8-B14B-265BD808F668}" destId="{7DC07450-7F7B-43F9-A01F-436ED606A05E}" srcOrd="1" destOrd="0" presId="urn:microsoft.com/office/officeart/2005/8/layout/process4"/>
    <dgm:cxn modelId="{E7D3D176-C1A6-4771-A7FD-978E0D1552E0}" type="presParOf" srcId="{2DA108C8-98CA-4AE8-B14B-265BD808F668}" destId="{E9AE81E3-CBED-4CD2-AD51-7CDF75D5C727}" srcOrd="2" destOrd="0" presId="urn:microsoft.com/office/officeart/2005/8/layout/process4"/>
    <dgm:cxn modelId="{D13C0BA6-8DDA-4F42-B84F-5D9DFC374215}" type="presParOf" srcId="{477C7253-77AA-4781-B58F-EB90A71984DB}" destId="{3F64E8CE-C23F-44BF-9E29-3A2736C1A7DA}" srcOrd="1" destOrd="0" presId="urn:microsoft.com/office/officeart/2005/8/layout/process4"/>
    <dgm:cxn modelId="{BC1AC130-99A9-4ADA-A70F-2844B1105556}" type="presParOf" srcId="{477C7253-77AA-4781-B58F-EB90A71984DB}" destId="{E74A2B52-FCFF-4A96-945C-5A537615BC4F}" srcOrd="2" destOrd="0" presId="urn:microsoft.com/office/officeart/2005/8/layout/process4"/>
    <dgm:cxn modelId="{4CBDA3DF-E9CF-4624-BF50-A91A4D60F809}" type="presParOf" srcId="{E74A2B52-FCFF-4A96-945C-5A537615BC4F}" destId="{6156CA26-249B-4A23-AFE0-CC283967BD9A}" srcOrd="0" destOrd="0" presId="urn:microsoft.com/office/officeart/2005/8/layout/process4"/>
    <dgm:cxn modelId="{B73C01B7-FE4D-4927-84C7-93725B4EA7C8}" type="presParOf" srcId="{E74A2B52-FCFF-4A96-945C-5A537615BC4F}" destId="{206CB2C6-BEBF-4924-A214-7BB91386FE37}" srcOrd="1" destOrd="0" presId="urn:microsoft.com/office/officeart/2005/8/layout/process4"/>
    <dgm:cxn modelId="{348C776A-EF73-4190-80B6-433E575A3B0C}" type="presParOf" srcId="{E74A2B52-FCFF-4A96-945C-5A537615BC4F}" destId="{84C998E1-787B-4C6E-B18B-90DC29742B09}" srcOrd="2" destOrd="0" presId="urn:microsoft.com/office/officeart/2005/8/layout/process4"/>
    <dgm:cxn modelId="{193CD906-E739-469B-BF8F-9DB867146D41}" type="presParOf" srcId="{84C998E1-787B-4C6E-B18B-90DC29742B09}" destId="{D6353EFB-4612-4CAE-9A1F-437EECA86473}" srcOrd="0" destOrd="0" presId="urn:microsoft.com/office/officeart/2005/8/layout/process4"/>
    <dgm:cxn modelId="{EAFBE457-A60B-4337-9C57-E68DAAE9A199}" type="presParOf" srcId="{84C998E1-787B-4C6E-B18B-90DC29742B09}" destId="{A6DFED0F-F13F-4C94-8FA6-290214F61218}" srcOrd="1" destOrd="0" presId="urn:microsoft.com/office/officeart/2005/8/layout/process4"/>
    <dgm:cxn modelId="{15377614-C7E2-4F7B-9260-25FA5A63E9CF}" type="presParOf" srcId="{84C998E1-787B-4C6E-B18B-90DC29742B09}" destId="{0194D4EA-7EF8-404E-8A7F-2D6090FAB6F9}" srcOrd="2" destOrd="0" presId="urn:microsoft.com/office/officeart/2005/8/layout/process4"/>
    <dgm:cxn modelId="{E6B444BF-4DF2-4FD4-A307-F970CAF1BC57}" type="presParOf" srcId="{477C7253-77AA-4781-B58F-EB90A71984DB}" destId="{0DFCD7F2-FCAE-4837-984F-43CF57B46382}" srcOrd="3" destOrd="0" presId="urn:microsoft.com/office/officeart/2005/8/layout/process4"/>
    <dgm:cxn modelId="{F6501290-E5C8-4C33-A37E-2C2C877CD5B7}" type="presParOf" srcId="{477C7253-77AA-4781-B58F-EB90A71984DB}" destId="{07142B7A-2762-400D-8BB9-9652B45E05CD}" srcOrd="4" destOrd="0" presId="urn:microsoft.com/office/officeart/2005/8/layout/process4"/>
    <dgm:cxn modelId="{C8702205-C66B-472B-AAA3-B7017B80AF40}" type="presParOf" srcId="{07142B7A-2762-400D-8BB9-9652B45E05CD}" destId="{7A49A9A3-CC50-455A-ABCB-C4D89028D1B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A9AA4-308D-4F22-93F4-63711F119E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85302C-A822-42DB-A147-65617E1E4B70}">
      <dgm:prSet custT="1"/>
      <dgm:spPr>
        <a:solidFill>
          <a:srgbClr val="576172"/>
        </a:solidFill>
      </dgm:spPr>
      <dgm:t>
        <a:bodyPr/>
        <a:lstStyle/>
        <a:p>
          <a:pPr rtl="0"/>
          <a:r>
            <a:rPr lang="en-US" sz="2000" b="0" i="0" dirty="0" smtClean="0">
              <a:solidFill>
                <a:schemeClr val="bg1"/>
              </a:solidFill>
              <a:latin typeface="Arial" panose="020B0604020202020204" pitchFamily="34" charset="0"/>
              <a:cs typeface="Arial" panose="020B0604020202020204" pitchFamily="34" charset="0"/>
            </a:rPr>
            <a:t>Students who pay for additional counseling are likely to have higher grades, higher SAT scores, and come from families with higher incomes (Avery, 2009).</a:t>
          </a:r>
          <a:endParaRPr lang="en-US" sz="2000" dirty="0">
            <a:solidFill>
              <a:schemeClr val="bg1"/>
            </a:solidFill>
            <a:latin typeface="Arial" panose="020B0604020202020204" pitchFamily="34" charset="0"/>
            <a:cs typeface="Arial" panose="020B0604020202020204" pitchFamily="34" charset="0"/>
          </a:endParaRPr>
        </a:p>
      </dgm:t>
    </dgm:pt>
    <dgm:pt modelId="{25DACC8A-B0E0-4081-B31C-D32560B18925}" type="parTrans" cxnId="{9132D1D0-A03A-4D1F-B056-05604226201E}">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E9ACDF8B-76E6-4FA3-BE47-F637F10DEF0F}" type="sibTrans" cxnId="{9132D1D0-A03A-4D1F-B056-05604226201E}">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1CCAF9F8-3542-4B42-8601-F565CD103480}">
      <dgm:prSet custT="1"/>
      <dgm:spPr>
        <a:solidFill>
          <a:srgbClr val="60CAE4"/>
        </a:solidFill>
      </dgm:spPr>
      <dgm:t>
        <a:bodyPr/>
        <a:lstStyle/>
        <a:p>
          <a:pPr rtl="0"/>
          <a:r>
            <a:rPr lang="en-US" sz="2000" b="0" i="0" dirty="0" smtClean="0">
              <a:solidFill>
                <a:schemeClr val="bg1"/>
              </a:solidFill>
              <a:latin typeface="Arial" panose="020B0604020202020204" pitchFamily="34" charset="0"/>
              <a:cs typeface="Arial" panose="020B0604020202020204" pitchFamily="34" charset="0"/>
            </a:rPr>
            <a:t>Low-income students are underserved by high school counselors (Haskins, </a:t>
          </a:r>
          <a:r>
            <a:rPr lang="en-US" sz="2000" b="0" i="0" dirty="0" err="1" smtClean="0">
              <a:solidFill>
                <a:schemeClr val="bg1"/>
              </a:solidFill>
              <a:latin typeface="Arial" panose="020B0604020202020204" pitchFamily="34" charset="0"/>
              <a:cs typeface="Arial" panose="020B0604020202020204" pitchFamily="34" charset="0"/>
            </a:rPr>
            <a:t>Holzer</a:t>
          </a:r>
          <a:r>
            <a:rPr lang="en-US" sz="2000" b="0" i="0" dirty="0" smtClean="0">
              <a:solidFill>
                <a:schemeClr val="bg1"/>
              </a:solidFill>
              <a:latin typeface="Arial" panose="020B0604020202020204" pitchFamily="34" charset="0"/>
              <a:cs typeface="Arial" panose="020B0604020202020204" pitchFamily="34" charset="0"/>
            </a:rPr>
            <a:t>, </a:t>
          </a:r>
          <a:r>
            <a:rPr lang="en-US" sz="2000" b="0" i="0" dirty="0" err="1" smtClean="0">
              <a:solidFill>
                <a:schemeClr val="bg1"/>
              </a:solidFill>
              <a:latin typeface="Arial" panose="020B0604020202020204" pitchFamily="34" charset="0"/>
              <a:cs typeface="Arial" panose="020B0604020202020204" pitchFamily="34" charset="0"/>
            </a:rPr>
            <a:t>Lerman</a:t>
          </a:r>
          <a:r>
            <a:rPr lang="en-US" sz="2000" b="0" i="0" dirty="0" smtClean="0">
              <a:solidFill>
                <a:schemeClr val="bg1"/>
              </a:solidFill>
              <a:latin typeface="Arial" panose="020B0604020202020204" pitchFamily="34" charset="0"/>
              <a:cs typeface="Arial" panose="020B0604020202020204" pitchFamily="34" charset="0"/>
            </a:rPr>
            <a:t>, 2009).</a:t>
          </a:r>
          <a:endParaRPr lang="en-US" sz="2000" dirty="0">
            <a:solidFill>
              <a:schemeClr val="bg1"/>
            </a:solidFill>
            <a:latin typeface="Arial" panose="020B0604020202020204" pitchFamily="34" charset="0"/>
            <a:cs typeface="Arial" panose="020B0604020202020204" pitchFamily="34" charset="0"/>
          </a:endParaRPr>
        </a:p>
      </dgm:t>
    </dgm:pt>
    <dgm:pt modelId="{FBD79146-2E1C-4785-BA9D-E004E945FBA5}" type="parTrans" cxnId="{87A25BF5-D19A-4DB9-9C8D-DB1A3CE25336}">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EBF00BA8-3D04-455C-A80A-C6F73B5284DB}" type="sibTrans" cxnId="{87A25BF5-D19A-4DB9-9C8D-DB1A3CE25336}">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8AC16263-02B1-4ED9-A29D-87824A7A8E9C}">
      <dgm:prSet custT="1"/>
      <dgm:spPr>
        <a:solidFill>
          <a:srgbClr val="576172"/>
        </a:solidFill>
      </dgm:spPr>
      <dgm:t>
        <a:bodyPr/>
        <a:lstStyle/>
        <a:p>
          <a:pPr rtl="0"/>
          <a:r>
            <a:rPr lang="en-US" sz="2000" b="0" i="0" dirty="0" smtClean="0">
              <a:solidFill>
                <a:schemeClr val="bg1"/>
              </a:solidFill>
              <a:latin typeface="Arial" panose="020B0604020202020204" pitchFamily="34" charset="0"/>
              <a:cs typeface="Arial" panose="020B0604020202020204" pitchFamily="34" charset="0"/>
            </a:rPr>
            <a:t>Increasing access to school counselors has been shown to increase college-going (Hurwitz &amp; Howell, 2013).</a:t>
          </a:r>
          <a:endParaRPr lang="en-US" sz="2000" dirty="0">
            <a:solidFill>
              <a:schemeClr val="bg1"/>
            </a:solidFill>
            <a:latin typeface="Arial" panose="020B0604020202020204" pitchFamily="34" charset="0"/>
            <a:cs typeface="Arial" panose="020B0604020202020204" pitchFamily="34" charset="0"/>
          </a:endParaRPr>
        </a:p>
      </dgm:t>
    </dgm:pt>
    <dgm:pt modelId="{63E5547E-6EC8-4083-878E-172B3D164BEB}" type="parTrans" cxnId="{0C5F79B1-F705-4ABE-B81D-06E2163CDCD1}">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0EF280DF-6C92-4EFA-BE60-3EEB957B8B81}" type="sibTrans" cxnId="{0C5F79B1-F705-4ABE-B81D-06E2163CDCD1}">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4255888B-25D8-4008-B1D5-6B50A76A87FC}">
      <dgm:prSet custT="1"/>
      <dgm:spPr>
        <a:solidFill>
          <a:srgbClr val="60CAE4"/>
        </a:solidFill>
      </dgm:spPr>
      <dgm:t>
        <a:bodyPr/>
        <a:lstStyle/>
        <a:p>
          <a:pPr rtl="0"/>
          <a:r>
            <a:rPr lang="en-US" sz="2000" b="0" i="0" smtClean="0">
              <a:solidFill>
                <a:schemeClr val="bg1"/>
              </a:solidFill>
              <a:latin typeface="Arial" panose="020B0604020202020204" pitchFamily="34" charset="0"/>
              <a:cs typeface="Arial" panose="020B0604020202020204" pitchFamily="34" charset="0"/>
            </a:rPr>
            <a:t>Providing hands-on FAFSA assistance plus financial aid information has been shown to increase enrollment and persistence (Bettinger, et.al., 2012).</a:t>
          </a:r>
          <a:endParaRPr lang="en-US" sz="2000">
            <a:solidFill>
              <a:schemeClr val="bg1"/>
            </a:solidFill>
            <a:latin typeface="Arial" panose="020B0604020202020204" pitchFamily="34" charset="0"/>
            <a:cs typeface="Arial" panose="020B0604020202020204" pitchFamily="34" charset="0"/>
          </a:endParaRPr>
        </a:p>
      </dgm:t>
    </dgm:pt>
    <dgm:pt modelId="{3C7711E2-0843-4103-9B7B-274ED5D964D2}" type="parTrans" cxnId="{97F6BCEA-1916-4481-8524-48218313C4C3}">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27265F11-CFD3-46AE-AC6D-8B49263E0BA4}" type="sibTrans" cxnId="{97F6BCEA-1916-4481-8524-48218313C4C3}">
      <dgm:prSet/>
      <dgm:spPr/>
      <dgm:t>
        <a:bodyPr/>
        <a:lstStyle/>
        <a:p>
          <a:endParaRPr lang="en-US" sz="2000">
            <a:solidFill>
              <a:schemeClr val="bg1"/>
            </a:solidFill>
            <a:latin typeface="Arial" panose="020B0604020202020204" pitchFamily="34" charset="0"/>
            <a:cs typeface="Arial" panose="020B0604020202020204" pitchFamily="34" charset="0"/>
          </a:endParaRPr>
        </a:p>
      </dgm:t>
    </dgm:pt>
    <dgm:pt modelId="{B6026731-B90D-4484-9757-6B535B1756D9}" type="pres">
      <dgm:prSet presAssocID="{A2BA9AA4-308D-4F22-93F4-63711F119E92}" presName="linear" presStyleCnt="0">
        <dgm:presLayoutVars>
          <dgm:animLvl val="lvl"/>
          <dgm:resizeHandles val="exact"/>
        </dgm:presLayoutVars>
      </dgm:prSet>
      <dgm:spPr/>
      <dgm:t>
        <a:bodyPr/>
        <a:lstStyle/>
        <a:p>
          <a:endParaRPr lang="en-US"/>
        </a:p>
      </dgm:t>
    </dgm:pt>
    <dgm:pt modelId="{4E6472AB-992B-4491-A200-BB9CD829C1AC}" type="pres">
      <dgm:prSet presAssocID="{0A85302C-A822-42DB-A147-65617E1E4B70}" presName="parentText" presStyleLbl="node1" presStyleIdx="0" presStyleCnt="4">
        <dgm:presLayoutVars>
          <dgm:chMax val="0"/>
          <dgm:bulletEnabled val="1"/>
        </dgm:presLayoutVars>
      </dgm:prSet>
      <dgm:spPr/>
      <dgm:t>
        <a:bodyPr/>
        <a:lstStyle/>
        <a:p>
          <a:endParaRPr lang="en-US"/>
        </a:p>
      </dgm:t>
    </dgm:pt>
    <dgm:pt modelId="{56091420-67E0-4CE9-B38C-94B294A03F42}" type="pres">
      <dgm:prSet presAssocID="{E9ACDF8B-76E6-4FA3-BE47-F637F10DEF0F}" presName="spacer" presStyleCnt="0"/>
      <dgm:spPr/>
    </dgm:pt>
    <dgm:pt modelId="{E26AAF74-79AD-4B0A-96AB-FDFD3A20CE25}" type="pres">
      <dgm:prSet presAssocID="{1CCAF9F8-3542-4B42-8601-F565CD103480}" presName="parentText" presStyleLbl="node1" presStyleIdx="1" presStyleCnt="4">
        <dgm:presLayoutVars>
          <dgm:chMax val="0"/>
          <dgm:bulletEnabled val="1"/>
        </dgm:presLayoutVars>
      </dgm:prSet>
      <dgm:spPr/>
      <dgm:t>
        <a:bodyPr/>
        <a:lstStyle/>
        <a:p>
          <a:endParaRPr lang="en-US"/>
        </a:p>
      </dgm:t>
    </dgm:pt>
    <dgm:pt modelId="{3C59D6CE-4225-4170-A399-DF272BB5D4D3}" type="pres">
      <dgm:prSet presAssocID="{EBF00BA8-3D04-455C-A80A-C6F73B5284DB}" presName="spacer" presStyleCnt="0"/>
      <dgm:spPr/>
    </dgm:pt>
    <dgm:pt modelId="{7AFA1149-B9AF-439E-806E-5C92F092E74D}" type="pres">
      <dgm:prSet presAssocID="{8AC16263-02B1-4ED9-A29D-87824A7A8E9C}" presName="parentText" presStyleLbl="node1" presStyleIdx="2" presStyleCnt="4">
        <dgm:presLayoutVars>
          <dgm:chMax val="0"/>
          <dgm:bulletEnabled val="1"/>
        </dgm:presLayoutVars>
      </dgm:prSet>
      <dgm:spPr/>
      <dgm:t>
        <a:bodyPr/>
        <a:lstStyle/>
        <a:p>
          <a:endParaRPr lang="en-US"/>
        </a:p>
      </dgm:t>
    </dgm:pt>
    <dgm:pt modelId="{09A87024-71C7-4C83-921C-BB3BC19B3CA9}" type="pres">
      <dgm:prSet presAssocID="{0EF280DF-6C92-4EFA-BE60-3EEB957B8B81}" presName="spacer" presStyleCnt="0"/>
      <dgm:spPr/>
    </dgm:pt>
    <dgm:pt modelId="{AA9B938D-8551-4BE5-91C1-CF974509610E}" type="pres">
      <dgm:prSet presAssocID="{4255888B-25D8-4008-B1D5-6B50A76A87FC}" presName="parentText" presStyleLbl="node1" presStyleIdx="3" presStyleCnt="4">
        <dgm:presLayoutVars>
          <dgm:chMax val="0"/>
          <dgm:bulletEnabled val="1"/>
        </dgm:presLayoutVars>
      </dgm:prSet>
      <dgm:spPr/>
      <dgm:t>
        <a:bodyPr/>
        <a:lstStyle/>
        <a:p>
          <a:endParaRPr lang="en-US"/>
        </a:p>
      </dgm:t>
    </dgm:pt>
  </dgm:ptLst>
  <dgm:cxnLst>
    <dgm:cxn modelId="{B5F6F31D-26A3-402F-B88E-F52C6A00BD38}" type="presOf" srcId="{1CCAF9F8-3542-4B42-8601-F565CD103480}" destId="{E26AAF74-79AD-4B0A-96AB-FDFD3A20CE25}" srcOrd="0" destOrd="0" presId="urn:microsoft.com/office/officeart/2005/8/layout/vList2"/>
    <dgm:cxn modelId="{BEC5EA13-EF25-48B2-8114-72AB97F0B64A}" type="presOf" srcId="{4255888B-25D8-4008-B1D5-6B50A76A87FC}" destId="{AA9B938D-8551-4BE5-91C1-CF974509610E}" srcOrd="0" destOrd="0" presId="urn:microsoft.com/office/officeart/2005/8/layout/vList2"/>
    <dgm:cxn modelId="{9132D1D0-A03A-4D1F-B056-05604226201E}" srcId="{A2BA9AA4-308D-4F22-93F4-63711F119E92}" destId="{0A85302C-A822-42DB-A147-65617E1E4B70}" srcOrd="0" destOrd="0" parTransId="{25DACC8A-B0E0-4081-B31C-D32560B18925}" sibTransId="{E9ACDF8B-76E6-4FA3-BE47-F637F10DEF0F}"/>
    <dgm:cxn modelId="{2B9DBBBD-0820-49C3-93AE-A66DA7B35647}" type="presOf" srcId="{0A85302C-A822-42DB-A147-65617E1E4B70}" destId="{4E6472AB-992B-4491-A200-BB9CD829C1AC}" srcOrd="0" destOrd="0" presId="urn:microsoft.com/office/officeart/2005/8/layout/vList2"/>
    <dgm:cxn modelId="{0C5F79B1-F705-4ABE-B81D-06E2163CDCD1}" srcId="{A2BA9AA4-308D-4F22-93F4-63711F119E92}" destId="{8AC16263-02B1-4ED9-A29D-87824A7A8E9C}" srcOrd="2" destOrd="0" parTransId="{63E5547E-6EC8-4083-878E-172B3D164BEB}" sibTransId="{0EF280DF-6C92-4EFA-BE60-3EEB957B8B81}"/>
    <dgm:cxn modelId="{87A25BF5-D19A-4DB9-9C8D-DB1A3CE25336}" srcId="{A2BA9AA4-308D-4F22-93F4-63711F119E92}" destId="{1CCAF9F8-3542-4B42-8601-F565CD103480}" srcOrd="1" destOrd="0" parTransId="{FBD79146-2E1C-4785-BA9D-E004E945FBA5}" sibTransId="{EBF00BA8-3D04-455C-A80A-C6F73B5284DB}"/>
    <dgm:cxn modelId="{371786EB-F857-4C9D-9648-5D3EB0698677}" type="presOf" srcId="{8AC16263-02B1-4ED9-A29D-87824A7A8E9C}" destId="{7AFA1149-B9AF-439E-806E-5C92F092E74D}" srcOrd="0" destOrd="0" presId="urn:microsoft.com/office/officeart/2005/8/layout/vList2"/>
    <dgm:cxn modelId="{97F6BCEA-1916-4481-8524-48218313C4C3}" srcId="{A2BA9AA4-308D-4F22-93F4-63711F119E92}" destId="{4255888B-25D8-4008-B1D5-6B50A76A87FC}" srcOrd="3" destOrd="0" parTransId="{3C7711E2-0843-4103-9B7B-274ED5D964D2}" sibTransId="{27265F11-CFD3-46AE-AC6D-8B49263E0BA4}"/>
    <dgm:cxn modelId="{D29BA89E-FC0B-46FF-829A-FBF253EF7EAA}" type="presOf" srcId="{A2BA9AA4-308D-4F22-93F4-63711F119E92}" destId="{B6026731-B90D-4484-9757-6B535B1756D9}" srcOrd="0" destOrd="0" presId="urn:microsoft.com/office/officeart/2005/8/layout/vList2"/>
    <dgm:cxn modelId="{91BB8B2E-1E5D-4199-BA61-9719A9AEADA0}" type="presParOf" srcId="{B6026731-B90D-4484-9757-6B535B1756D9}" destId="{4E6472AB-992B-4491-A200-BB9CD829C1AC}" srcOrd="0" destOrd="0" presId="urn:microsoft.com/office/officeart/2005/8/layout/vList2"/>
    <dgm:cxn modelId="{014EDD24-FBA8-402E-B4BE-F42F4EE5E351}" type="presParOf" srcId="{B6026731-B90D-4484-9757-6B535B1756D9}" destId="{56091420-67E0-4CE9-B38C-94B294A03F42}" srcOrd="1" destOrd="0" presId="urn:microsoft.com/office/officeart/2005/8/layout/vList2"/>
    <dgm:cxn modelId="{79F9C84A-C322-4E24-92A5-ECAFC4862E05}" type="presParOf" srcId="{B6026731-B90D-4484-9757-6B535B1756D9}" destId="{E26AAF74-79AD-4B0A-96AB-FDFD3A20CE25}" srcOrd="2" destOrd="0" presId="urn:microsoft.com/office/officeart/2005/8/layout/vList2"/>
    <dgm:cxn modelId="{A56135D5-0A51-4CB9-8126-A1DD85F8174E}" type="presParOf" srcId="{B6026731-B90D-4484-9757-6B535B1756D9}" destId="{3C59D6CE-4225-4170-A399-DF272BB5D4D3}" srcOrd="3" destOrd="0" presId="urn:microsoft.com/office/officeart/2005/8/layout/vList2"/>
    <dgm:cxn modelId="{F557243A-FA3E-4388-A2C7-494BC68FE77E}" type="presParOf" srcId="{B6026731-B90D-4484-9757-6B535B1756D9}" destId="{7AFA1149-B9AF-439E-806E-5C92F092E74D}" srcOrd="4" destOrd="0" presId="urn:microsoft.com/office/officeart/2005/8/layout/vList2"/>
    <dgm:cxn modelId="{F41F3702-7520-4369-96BC-275E08297878}" type="presParOf" srcId="{B6026731-B90D-4484-9757-6B535B1756D9}" destId="{09A87024-71C7-4C83-921C-BB3BC19B3CA9}" srcOrd="5" destOrd="0" presId="urn:microsoft.com/office/officeart/2005/8/layout/vList2"/>
    <dgm:cxn modelId="{8EF1DDDD-11A6-4F94-A1FF-5A3DF1544A3D}" type="presParOf" srcId="{B6026731-B90D-4484-9757-6B535B1756D9}" destId="{AA9B938D-8551-4BE5-91C1-CF974509610E}"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554D0-BF90-4EFB-9A09-2D0C1395D1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206A2DB4-41F8-4BDE-A154-5A3C7BD7B41D}">
      <dgm:prSet custT="1"/>
      <dgm:spPr>
        <a:solidFill>
          <a:srgbClr val="60CAE4"/>
        </a:solidFill>
      </dgm:spPr>
      <dgm:t>
        <a:bodyPr/>
        <a:lstStyle/>
        <a:p>
          <a:pPr rtl="0"/>
          <a:r>
            <a:rPr lang="en-US" sz="2000" b="0" i="0" dirty="0" smtClean="0">
              <a:latin typeface="Arial" panose="020B0604020202020204" pitchFamily="34" charset="0"/>
              <a:cs typeface="Arial" panose="020B0604020202020204" pitchFamily="34" charset="0"/>
            </a:rPr>
            <a:t>Lack of knowledge regarding college financing</a:t>
          </a:r>
          <a:endParaRPr lang="en-US" sz="2000" dirty="0">
            <a:latin typeface="Arial" panose="020B0604020202020204" pitchFamily="34" charset="0"/>
            <a:cs typeface="Arial" panose="020B0604020202020204" pitchFamily="34" charset="0"/>
          </a:endParaRPr>
        </a:p>
      </dgm:t>
    </dgm:pt>
    <dgm:pt modelId="{0EB39A2A-8A56-4B79-A898-805136FB051E}" type="parTrans" cxnId="{16269694-2275-4009-9711-A22E70B044E8}">
      <dgm:prSet/>
      <dgm:spPr/>
      <dgm:t>
        <a:bodyPr/>
        <a:lstStyle/>
        <a:p>
          <a:endParaRPr lang="en-US" sz="2400">
            <a:latin typeface="Arial" panose="020B0604020202020204" pitchFamily="34" charset="0"/>
            <a:cs typeface="Arial" panose="020B0604020202020204" pitchFamily="34" charset="0"/>
          </a:endParaRPr>
        </a:p>
      </dgm:t>
    </dgm:pt>
    <dgm:pt modelId="{1FC3F822-4893-4716-97D9-B63B86A6A96A}" type="sibTrans" cxnId="{16269694-2275-4009-9711-A22E70B044E8}">
      <dgm:prSet/>
      <dgm:spPr/>
      <dgm:t>
        <a:bodyPr/>
        <a:lstStyle/>
        <a:p>
          <a:endParaRPr lang="en-US" sz="2400">
            <a:latin typeface="Arial" panose="020B0604020202020204" pitchFamily="34" charset="0"/>
            <a:cs typeface="Arial" panose="020B0604020202020204" pitchFamily="34" charset="0"/>
          </a:endParaRPr>
        </a:p>
      </dgm:t>
    </dgm:pt>
    <dgm:pt modelId="{D47633FE-64CF-4F67-9D57-F0CB9913081C}">
      <dgm:prSet custT="1"/>
      <dgm:spPr>
        <a:solidFill>
          <a:srgbClr val="576172"/>
        </a:solidFill>
      </dgm:spPr>
      <dgm:t>
        <a:bodyPr/>
        <a:lstStyle/>
        <a:p>
          <a:pPr rtl="0"/>
          <a:r>
            <a:rPr lang="en-US" sz="2000" dirty="0" smtClean="0">
              <a:latin typeface="Arial" panose="020B0604020202020204" pitchFamily="34" charset="0"/>
              <a:cs typeface="Arial" panose="020B0604020202020204" pitchFamily="34" charset="0"/>
            </a:rPr>
            <a:t>Sticker versus net price</a:t>
          </a:r>
          <a:endParaRPr lang="en-US" sz="2000" dirty="0">
            <a:latin typeface="Arial" panose="020B0604020202020204" pitchFamily="34" charset="0"/>
            <a:cs typeface="Arial" panose="020B0604020202020204" pitchFamily="34" charset="0"/>
          </a:endParaRPr>
        </a:p>
      </dgm:t>
    </dgm:pt>
    <dgm:pt modelId="{0196C791-AA08-4F2D-B372-65365314775C}" type="parTrans" cxnId="{E981B4A4-D117-4F28-A098-B1925ACBE0A6}">
      <dgm:prSet/>
      <dgm:spPr/>
      <dgm:t>
        <a:bodyPr/>
        <a:lstStyle/>
        <a:p>
          <a:endParaRPr lang="en-US" sz="2400">
            <a:latin typeface="Arial" panose="020B0604020202020204" pitchFamily="34" charset="0"/>
            <a:cs typeface="Arial" panose="020B0604020202020204" pitchFamily="34" charset="0"/>
          </a:endParaRPr>
        </a:p>
      </dgm:t>
    </dgm:pt>
    <dgm:pt modelId="{5F63CF28-5897-4C96-9239-44D690CA585A}" type="sibTrans" cxnId="{E981B4A4-D117-4F28-A098-B1925ACBE0A6}">
      <dgm:prSet/>
      <dgm:spPr/>
      <dgm:t>
        <a:bodyPr/>
        <a:lstStyle/>
        <a:p>
          <a:endParaRPr lang="en-US" sz="2400">
            <a:latin typeface="Arial" panose="020B0604020202020204" pitchFamily="34" charset="0"/>
            <a:cs typeface="Arial" panose="020B0604020202020204" pitchFamily="34" charset="0"/>
          </a:endParaRPr>
        </a:p>
      </dgm:t>
    </dgm:pt>
    <dgm:pt modelId="{FBB63A86-9911-4E87-9AE8-683252867044}">
      <dgm:prSet custT="1"/>
      <dgm:spPr>
        <a:solidFill>
          <a:srgbClr val="00936C"/>
        </a:solidFill>
      </dgm:spPr>
      <dgm:t>
        <a:bodyPr/>
        <a:lstStyle/>
        <a:p>
          <a:pPr rtl="0"/>
          <a:r>
            <a:rPr lang="en-US" sz="2000" dirty="0" smtClean="0">
              <a:latin typeface="Arial" panose="020B0604020202020204" pitchFamily="34" charset="0"/>
              <a:cs typeface="Arial" panose="020B0604020202020204" pitchFamily="34" charset="0"/>
            </a:rPr>
            <a:t>Price sensitivity</a:t>
          </a:r>
          <a:endParaRPr lang="en-US" sz="2000" dirty="0">
            <a:latin typeface="Arial" panose="020B0604020202020204" pitchFamily="34" charset="0"/>
            <a:cs typeface="Arial" panose="020B0604020202020204" pitchFamily="34" charset="0"/>
          </a:endParaRPr>
        </a:p>
      </dgm:t>
    </dgm:pt>
    <dgm:pt modelId="{DB5E6FD8-F686-4C10-AA82-570F4FD11BA8}" type="parTrans" cxnId="{41091773-4C04-4BFC-AD0B-8141F1CDB373}">
      <dgm:prSet/>
      <dgm:spPr/>
      <dgm:t>
        <a:bodyPr/>
        <a:lstStyle/>
        <a:p>
          <a:endParaRPr lang="en-US" sz="2400">
            <a:latin typeface="Arial" panose="020B0604020202020204" pitchFamily="34" charset="0"/>
            <a:cs typeface="Arial" panose="020B0604020202020204" pitchFamily="34" charset="0"/>
          </a:endParaRPr>
        </a:p>
      </dgm:t>
    </dgm:pt>
    <dgm:pt modelId="{1586F407-3EB4-4576-AA77-8BD2DC9692D0}" type="sibTrans" cxnId="{41091773-4C04-4BFC-AD0B-8141F1CDB373}">
      <dgm:prSet/>
      <dgm:spPr/>
      <dgm:t>
        <a:bodyPr/>
        <a:lstStyle/>
        <a:p>
          <a:endParaRPr lang="en-US" sz="2400">
            <a:latin typeface="Arial" panose="020B0604020202020204" pitchFamily="34" charset="0"/>
            <a:cs typeface="Arial" panose="020B0604020202020204" pitchFamily="34" charset="0"/>
          </a:endParaRPr>
        </a:p>
      </dgm:t>
    </dgm:pt>
    <dgm:pt modelId="{E59638D3-860E-435F-8B81-016282248981}">
      <dgm:prSet custT="1"/>
      <dgm:spPr>
        <a:solidFill>
          <a:srgbClr val="00936C"/>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Myriad of available resources and information</a:t>
          </a:r>
          <a:endParaRPr lang="en-US" sz="2000" dirty="0">
            <a:solidFill>
              <a:schemeClr val="bg1"/>
            </a:solidFill>
            <a:latin typeface="Arial" panose="020B0604020202020204" pitchFamily="34" charset="0"/>
            <a:cs typeface="Arial" panose="020B0604020202020204" pitchFamily="34" charset="0"/>
          </a:endParaRPr>
        </a:p>
      </dgm:t>
    </dgm:pt>
    <dgm:pt modelId="{2716F049-F4EB-480B-8287-FA2DDD72469B}" type="sibTrans" cxnId="{4A113370-E1DB-42E6-BEF4-7514BD402A13}">
      <dgm:prSet/>
      <dgm:spPr/>
      <dgm:t>
        <a:bodyPr/>
        <a:lstStyle/>
        <a:p>
          <a:endParaRPr lang="en-US" sz="2400">
            <a:latin typeface="Arial" panose="020B0604020202020204" pitchFamily="34" charset="0"/>
            <a:cs typeface="Arial" panose="020B0604020202020204" pitchFamily="34" charset="0"/>
          </a:endParaRPr>
        </a:p>
      </dgm:t>
    </dgm:pt>
    <dgm:pt modelId="{CD7527B1-D487-4002-B8D1-AFFF45E6C517}" type="parTrans" cxnId="{4A113370-E1DB-42E6-BEF4-7514BD402A13}">
      <dgm:prSet/>
      <dgm:spPr/>
      <dgm:t>
        <a:bodyPr/>
        <a:lstStyle/>
        <a:p>
          <a:endParaRPr lang="en-US" sz="2400">
            <a:latin typeface="Arial" panose="020B0604020202020204" pitchFamily="34" charset="0"/>
            <a:cs typeface="Arial" panose="020B0604020202020204" pitchFamily="34" charset="0"/>
          </a:endParaRPr>
        </a:p>
      </dgm:t>
    </dgm:pt>
    <dgm:pt modelId="{01312C3C-F621-47C2-B3D3-A39D94FAB1F3}" type="pres">
      <dgm:prSet presAssocID="{948554D0-BF90-4EFB-9A09-2D0C1395D19A}" presName="Name0" presStyleCnt="0">
        <dgm:presLayoutVars>
          <dgm:chPref val="1"/>
          <dgm:dir/>
          <dgm:animOne val="branch"/>
          <dgm:animLvl val="lvl"/>
          <dgm:resizeHandles/>
        </dgm:presLayoutVars>
      </dgm:prSet>
      <dgm:spPr/>
      <dgm:t>
        <a:bodyPr/>
        <a:lstStyle/>
        <a:p>
          <a:endParaRPr lang="en-US"/>
        </a:p>
      </dgm:t>
    </dgm:pt>
    <dgm:pt modelId="{F36A9622-CB40-453C-A3D4-0EBEEE033B3D}" type="pres">
      <dgm:prSet presAssocID="{206A2DB4-41F8-4BDE-A154-5A3C7BD7B41D}" presName="vertOne" presStyleCnt="0"/>
      <dgm:spPr/>
    </dgm:pt>
    <dgm:pt modelId="{95B0AC0E-7BA9-46E8-AC51-17BA940C0451}" type="pres">
      <dgm:prSet presAssocID="{206A2DB4-41F8-4BDE-A154-5A3C7BD7B41D}" presName="txOne" presStyleLbl="node0" presStyleIdx="0" presStyleCnt="1" custLinFactNeighborX="152" custLinFactNeighborY="-888">
        <dgm:presLayoutVars>
          <dgm:chPref val="3"/>
        </dgm:presLayoutVars>
      </dgm:prSet>
      <dgm:spPr>
        <a:prstGeom prst="rect">
          <a:avLst/>
        </a:prstGeom>
      </dgm:spPr>
      <dgm:t>
        <a:bodyPr/>
        <a:lstStyle/>
        <a:p>
          <a:endParaRPr lang="en-US"/>
        </a:p>
      </dgm:t>
    </dgm:pt>
    <dgm:pt modelId="{982D3CDF-F4D6-4BCD-8E84-8EA495A6B80D}" type="pres">
      <dgm:prSet presAssocID="{206A2DB4-41F8-4BDE-A154-5A3C7BD7B41D}" presName="parTransOne" presStyleCnt="0"/>
      <dgm:spPr/>
    </dgm:pt>
    <dgm:pt modelId="{7D11EE32-EC70-43A4-889A-ADB0ED998F94}" type="pres">
      <dgm:prSet presAssocID="{206A2DB4-41F8-4BDE-A154-5A3C7BD7B41D}" presName="horzOne" presStyleCnt="0"/>
      <dgm:spPr/>
    </dgm:pt>
    <dgm:pt modelId="{5632A1A7-50DC-4E48-9E6D-4F852FA7B04F}" type="pres">
      <dgm:prSet presAssocID="{D47633FE-64CF-4F67-9D57-F0CB9913081C}" presName="vertTwo" presStyleCnt="0"/>
      <dgm:spPr/>
    </dgm:pt>
    <dgm:pt modelId="{FEFEE735-66E3-43D0-8B68-24AC4F6B31A2}" type="pres">
      <dgm:prSet presAssocID="{D47633FE-64CF-4F67-9D57-F0CB9913081C}" presName="txTwo" presStyleLbl="node2" presStyleIdx="0" presStyleCnt="3">
        <dgm:presLayoutVars>
          <dgm:chPref val="3"/>
        </dgm:presLayoutVars>
      </dgm:prSet>
      <dgm:spPr>
        <a:prstGeom prst="rect">
          <a:avLst/>
        </a:prstGeom>
      </dgm:spPr>
      <dgm:t>
        <a:bodyPr/>
        <a:lstStyle/>
        <a:p>
          <a:endParaRPr lang="en-US"/>
        </a:p>
      </dgm:t>
    </dgm:pt>
    <dgm:pt modelId="{9F524204-6696-426E-8A33-5F46D7F72E84}" type="pres">
      <dgm:prSet presAssocID="{D47633FE-64CF-4F67-9D57-F0CB9913081C}" presName="horzTwo" presStyleCnt="0"/>
      <dgm:spPr/>
    </dgm:pt>
    <dgm:pt modelId="{034A22C9-6B86-4B29-BFE3-1BEDAE455056}" type="pres">
      <dgm:prSet presAssocID="{5F63CF28-5897-4C96-9239-44D690CA585A}" presName="sibSpaceTwo" presStyleCnt="0"/>
      <dgm:spPr/>
    </dgm:pt>
    <dgm:pt modelId="{54D59F8B-B8D4-44E9-A243-3B1E1B6E28E4}" type="pres">
      <dgm:prSet presAssocID="{FBB63A86-9911-4E87-9AE8-683252867044}" presName="vertTwo" presStyleCnt="0"/>
      <dgm:spPr/>
    </dgm:pt>
    <dgm:pt modelId="{A14DADC5-BF8E-44C7-B2B8-17662FB73367}" type="pres">
      <dgm:prSet presAssocID="{FBB63A86-9911-4E87-9AE8-683252867044}" presName="txTwo" presStyleLbl="node2" presStyleIdx="1" presStyleCnt="3">
        <dgm:presLayoutVars>
          <dgm:chPref val="3"/>
        </dgm:presLayoutVars>
      </dgm:prSet>
      <dgm:spPr>
        <a:prstGeom prst="rect">
          <a:avLst/>
        </a:prstGeom>
      </dgm:spPr>
      <dgm:t>
        <a:bodyPr/>
        <a:lstStyle/>
        <a:p>
          <a:endParaRPr lang="en-US"/>
        </a:p>
      </dgm:t>
    </dgm:pt>
    <dgm:pt modelId="{4A0B7F52-1B96-49AD-8DB6-24585AE0189B}" type="pres">
      <dgm:prSet presAssocID="{FBB63A86-9911-4E87-9AE8-683252867044}" presName="horzTwo" presStyleCnt="0"/>
      <dgm:spPr/>
    </dgm:pt>
    <dgm:pt modelId="{6BBDD111-A39C-4A74-840A-8A6B35CF8CCB}" type="pres">
      <dgm:prSet presAssocID="{1586F407-3EB4-4576-AA77-8BD2DC9692D0}" presName="sibSpaceTwo" presStyleCnt="0"/>
      <dgm:spPr/>
    </dgm:pt>
    <dgm:pt modelId="{F5216007-E9AD-4F4E-B5A2-9EC44BF902EB}" type="pres">
      <dgm:prSet presAssocID="{E59638D3-860E-435F-8B81-016282248981}" presName="vertTwo" presStyleCnt="0"/>
      <dgm:spPr/>
    </dgm:pt>
    <dgm:pt modelId="{A8E382B2-8A4A-4442-A3EA-F5D26AB87B13}" type="pres">
      <dgm:prSet presAssocID="{E59638D3-860E-435F-8B81-016282248981}" presName="txTwo" presStyleLbl="node2" presStyleIdx="2" presStyleCnt="3">
        <dgm:presLayoutVars>
          <dgm:chPref val="3"/>
        </dgm:presLayoutVars>
      </dgm:prSet>
      <dgm:spPr>
        <a:prstGeom prst="rect">
          <a:avLst/>
        </a:prstGeom>
      </dgm:spPr>
      <dgm:t>
        <a:bodyPr/>
        <a:lstStyle/>
        <a:p>
          <a:endParaRPr lang="en-US"/>
        </a:p>
      </dgm:t>
    </dgm:pt>
    <dgm:pt modelId="{D3E641BE-1B03-4AB8-87B1-27D07D35FED1}" type="pres">
      <dgm:prSet presAssocID="{E59638D3-860E-435F-8B81-016282248981}" presName="horzTwo" presStyleCnt="0"/>
      <dgm:spPr/>
    </dgm:pt>
  </dgm:ptLst>
  <dgm:cxnLst>
    <dgm:cxn modelId="{4A113370-E1DB-42E6-BEF4-7514BD402A13}" srcId="{206A2DB4-41F8-4BDE-A154-5A3C7BD7B41D}" destId="{E59638D3-860E-435F-8B81-016282248981}" srcOrd="2" destOrd="0" parTransId="{CD7527B1-D487-4002-B8D1-AFFF45E6C517}" sibTransId="{2716F049-F4EB-480B-8287-FA2DDD72469B}"/>
    <dgm:cxn modelId="{59379E24-F840-4B60-884E-913C51F378E2}" type="presOf" srcId="{FBB63A86-9911-4E87-9AE8-683252867044}" destId="{A14DADC5-BF8E-44C7-B2B8-17662FB73367}" srcOrd="0" destOrd="0" presId="urn:microsoft.com/office/officeart/2005/8/layout/hierarchy4"/>
    <dgm:cxn modelId="{E981B4A4-D117-4F28-A098-B1925ACBE0A6}" srcId="{206A2DB4-41F8-4BDE-A154-5A3C7BD7B41D}" destId="{D47633FE-64CF-4F67-9D57-F0CB9913081C}" srcOrd="0" destOrd="0" parTransId="{0196C791-AA08-4F2D-B372-65365314775C}" sibTransId="{5F63CF28-5897-4C96-9239-44D690CA585A}"/>
    <dgm:cxn modelId="{3A98827B-8C2C-45A8-B71A-9EE8F67FD7D7}" type="presOf" srcId="{D47633FE-64CF-4F67-9D57-F0CB9913081C}" destId="{FEFEE735-66E3-43D0-8B68-24AC4F6B31A2}" srcOrd="0" destOrd="0" presId="urn:microsoft.com/office/officeart/2005/8/layout/hierarchy4"/>
    <dgm:cxn modelId="{CF90747A-82C8-4C53-9725-FFC69F90FD37}" type="presOf" srcId="{948554D0-BF90-4EFB-9A09-2D0C1395D19A}" destId="{01312C3C-F621-47C2-B3D3-A39D94FAB1F3}" srcOrd="0" destOrd="0" presId="urn:microsoft.com/office/officeart/2005/8/layout/hierarchy4"/>
    <dgm:cxn modelId="{41091773-4C04-4BFC-AD0B-8141F1CDB373}" srcId="{206A2DB4-41F8-4BDE-A154-5A3C7BD7B41D}" destId="{FBB63A86-9911-4E87-9AE8-683252867044}" srcOrd="1" destOrd="0" parTransId="{DB5E6FD8-F686-4C10-AA82-570F4FD11BA8}" sibTransId="{1586F407-3EB4-4576-AA77-8BD2DC9692D0}"/>
    <dgm:cxn modelId="{5D2948E2-A504-48AC-916C-0D810CD3485F}" type="presOf" srcId="{E59638D3-860E-435F-8B81-016282248981}" destId="{A8E382B2-8A4A-4442-A3EA-F5D26AB87B13}" srcOrd="0" destOrd="0" presId="urn:microsoft.com/office/officeart/2005/8/layout/hierarchy4"/>
    <dgm:cxn modelId="{16269694-2275-4009-9711-A22E70B044E8}" srcId="{948554D0-BF90-4EFB-9A09-2D0C1395D19A}" destId="{206A2DB4-41F8-4BDE-A154-5A3C7BD7B41D}" srcOrd="0" destOrd="0" parTransId="{0EB39A2A-8A56-4B79-A898-805136FB051E}" sibTransId="{1FC3F822-4893-4716-97D9-B63B86A6A96A}"/>
    <dgm:cxn modelId="{ABCCEF26-1D0D-4ACE-8875-C4F1BBDF765E}" type="presOf" srcId="{206A2DB4-41F8-4BDE-A154-5A3C7BD7B41D}" destId="{95B0AC0E-7BA9-46E8-AC51-17BA940C0451}" srcOrd="0" destOrd="0" presId="urn:microsoft.com/office/officeart/2005/8/layout/hierarchy4"/>
    <dgm:cxn modelId="{6B203279-ECF7-42D6-BE79-E4FA1E3A805B}" type="presParOf" srcId="{01312C3C-F621-47C2-B3D3-A39D94FAB1F3}" destId="{F36A9622-CB40-453C-A3D4-0EBEEE033B3D}" srcOrd="0" destOrd="0" presId="urn:microsoft.com/office/officeart/2005/8/layout/hierarchy4"/>
    <dgm:cxn modelId="{812EDC77-8F46-4A87-83AF-78F485BF2675}" type="presParOf" srcId="{F36A9622-CB40-453C-A3D4-0EBEEE033B3D}" destId="{95B0AC0E-7BA9-46E8-AC51-17BA940C0451}" srcOrd="0" destOrd="0" presId="urn:microsoft.com/office/officeart/2005/8/layout/hierarchy4"/>
    <dgm:cxn modelId="{30623AB2-1CC5-4C22-A822-2CCB2B3F49B4}" type="presParOf" srcId="{F36A9622-CB40-453C-A3D4-0EBEEE033B3D}" destId="{982D3CDF-F4D6-4BCD-8E84-8EA495A6B80D}" srcOrd="1" destOrd="0" presId="urn:microsoft.com/office/officeart/2005/8/layout/hierarchy4"/>
    <dgm:cxn modelId="{0CB8FADF-52D5-46DB-A76B-BC4B5A599CE0}" type="presParOf" srcId="{F36A9622-CB40-453C-A3D4-0EBEEE033B3D}" destId="{7D11EE32-EC70-43A4-889A-ADB0ED998F94}" srcOrd="2" destOrd="0" presId="urn:microsoft.com/office/officeart/2005/8/layout/hierarchy4"/>
    <dgm:cxn modelId="{65FF5FA7-C2BC-4130-AFE0-911223A3E34F}" type="presParOf" srcId="{7D11EE32-EC70-43A4-889A-ADB0ED998F94}" destId="{5632A1A7-50DC-4E48-9E6D-4F852FA7B04F}" srcOrd="0" destOrd="0" presId="urn:microsoft.com/office/officeart/2005/8/layout/hierarchy4"/>
    <dgm:cxn modelId="{3E589B05-40D2-4DB3-9814-B406B40F2632}" type="presParOf" srcId="{5632A1A7-50DC-4E48-9E6D-4F852FA7B04F}" destId="{FEFEE735-66E3-43D0-8B68-24AC4F6B31A2}" srcOrd="0" destOrd="0" presId="urn:microsoft.com/office/officeart/2005/8/layout/hierarchy4"/>
    <dgm:cxn modelId="{D99A8935-861D-411B-B63E-725C2A6D2FB8}" type="presParOf" srcId="{5632A1A7-50DC-4E48-9E6D-4F852FA7B04F}" destId="{9F524204-6696-426E-8A33-5F46D7F72E84}" srcOrd="1" destOrd="0" presId="urn:microsoft.com/office/officeart/2005/8/layout/hierarchy4"/>
    <dgm:cxn modelId="{E2F865BC-B91B-42C3-B850-7DBCFFF8A36B}" type="presParOf" srcId="{7D11EE32-EC70-43A4-889A-ADB0ED998F94}" destId="{034A22C9-6B86-4B29-BFE3-1BEDAE455056}" srcOrd="1" destOrd="0" presId="urn:microsoft.com/office/officeart/2005/8/layout/hierarchy4"/>
    <dgm:cxn modelId="{F668853A-651D-46F9-8287-14F7CC993C4F}" type="presParOf" srcId="{7D11EE32-EC70-43A4-889A-ADB0ED998F94}" destId="{54D59F8B-B8D4-44E9-A243-3B1E1B6E28E4}" srcOrd="2" destOrd="0" presId="urn:microsoft.com/office/officeart/2005/8/layout/hierarchy4"/>
    <dgm:cxn modelId="{DB607E65-C05D-4428-9BA3-1E30972BDACC}" type="presParOf" srcId="{54D59F8B-B8D4-44E9-A243-3B1E1B6E28E4}" destId="{A14DADC5-BF8E-44C7-B2B8-17662FB73367}" srcOrd="0" destOrd="0" presId="urn:microsoft.com/office/officeart/2005/8/layout/hierarchy4"/>
    <dgm:cxn modelId="{3917873D-5F85-4358-8D1E-D43B56684C67}" type="presParOf" srcId="{54D59F8B-B8D4-44E9-A243-3B1E1B6E28E4}" destId="{4A0B7F52-1B96-49AD-8DB6-24585AE0189B}" srcOrd="1" destOrd="0" presId="urn:microsoft.com/office/officeart/2005/8/layout/hierarchy4"/>
    <dgm:cxn modelId="{632B1027-B974-4206-9D51-1FC17AD70914}" type="presParOf" srcId="{7D11EE32-EC70-43A4-889A-ADB0ED998F94}" destId="{6BBDD111-A39C-4A74-840A-8A6B35CF8CCB}" srcOrd="3" destOrd="0" presId="urn:microsoft.com/office/officeart/2005/8/layout/hierarchy4"/>
    <dgm:cxn modelId="{5FDF49AB-704A-4D7F-9CA6-7085B752B7F7}" type="presParOf" srcId="{7D11EE32-EC70-43A4-889A-ADB0ED998F94}" destId="{F5216007-E9AD-4F4E-B5A2-9EC44BF902EB}" srcOrd="4" destOrd="0" presId="urn:microsoft.com/office/officeart/2005/8/layout/hierarchy4"/>
    <dgm:cxn modelId="{16E1B499-6BD5-4790-974C-F47B1DC6902A}" type="presParOf" srcId="{F5216007-E9AD-4F4E-B5A2-9EC44BF902EB}" destId="{A8E382B2-8A4A-4442-A3EA-F5D26AB87B13}" srcOrd="0" destOrd="0" presId="urn:microsoft.com/office/officeart/2005/8/layout/hierarchy4"/>
    <dgm:cxn modelId="{F8F1BECC-7F70-4709-9831-FC72B5422411}" type="presParOf" srcId="{F5216007-E9AD-4F4E-B5A2-9EC44BF902EB}" destId="{D3E641BE-1B03-4AB8-87B1-27D07D35FED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8554D0-BF90-4EFB-9A09-2D0C1395D1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206A2DB4-41F8-4BDE-A154-5A3C7BD7B41D}">
      <dgm:prSet custT="1"/>
      <dgm:spPr>
        <a:solidFill>
          <a:srgbClr val="60CAE4"/>
        </a:solidFill>
      </dgm:spPr>
      <dgm:t>
        <a:bodyPr/>
        <a:lstStyle/>
        <a:p>
          <a:pPr rtl="0"/>
          <a:r>
            <a:rPr lang="en-US" sz="2000" b="0" i="0" dirty="0" smtClean="0">
              <a:latin typeface="Arial" panose="020B0604020202020204" pitchFamily="34" charset="0"/>
              <a:cs typeface="Arial" panose="020B0604020202020204" pitchFamily="34" charset="0"/>
            </a:rPr>
            <a:t>Lack of knowledge regarding college financing</a:t>
          </a:r>
          <a:endParaRPr lang="en-US" sz="2000" dirty="0">
            <a:latin typeface="Arial" panose="020B0604020202020204" pitchFamily="34" charset="0"/>
            <a:cs typeface="Arial" panose="020B0604020202020204" pitchFamily="34" charset="0"/>
          </a:endParaRPr>
        </a:p>
      </dgm:t>
    </dgm:pt>
    <dgm:pt modelId="{0EB39A2A-8A56-4B79-A898-805136FB051E}" type="parTrans" cxnId="{16269694-2275-4009-9711-A22E70B044E8}">
      <dgm:prSet/>
      <dgm:spPr/>
      <dgm:t>
        <a:bodyPr/>
        <a:lstStyle/>
        <a:p>
          <a:endParaRPr lang="en-US" sz="2400">
            <a:latin typeface="Arial" panose="020B0604020202020204" pitchFamily="34" charset="0"/>
            <a:cs typeface="Arial" panose="020B0604020202020204" pitchFamily="34" charset="0"/>
          </a:endParaRPr>
        </a:p>
      </dgm:t>
    </dgm:pt>
    <dgm:pt modelId="{1FC3F822-4893-4716-97D9-B63B86A6A96A}" type="sibTrans" cxnId="{16269694-2275-4009-9711-A22E70B044E8}">
      <dgm:prSet/>
      <dgm:spPr/>
      <dgm:t>
        <a:bodyPr/>
        <a:lstStyle/>
        <a:p>
          <a:endParaRPr lang="en-US" sz="2400">
            <a:latin typeface="Arial" panose="020B0604020202020204" pitchFamily="34" charset="0"/>
            <a:cs typeface="Arial" panose="020B0604020202020204" pitchFamily="34" charset="0"/>
          </a:endParaRPr>
        </a:p>
      </dgm:t>
    </dgm:pt>
    <dgm:pt modelId="{D47633FE-64CF-4F67-9D57-F0CB9913081C}">
      <dgm:prSet custT="1"/>
      <dgm:spPr>
        <a:solidFill>
          <a:srgbClr val="576172"/>
        </a:solidFill>
      </dgm:spPr>
      <dgm:t>
        <a:bodyPr/>
        <a:lstStyle/>
        <a:p>
          <a:pPr rtl="0"/>
          <a:r>
            <a:rPr lang="en-US" sz="2000" dirty="0" smtClean="0">
              <a:latin typeface="Arial" panose="020B0604020202020204" pitchFamily="34" charset="0"/>
              <a:cs typeface="Arial" panose="020B0604020202020204" pitchFamily="34" charset="0"/>
            </a:rPr>
            <a:t>Sticker versus net price</a:t>
          </a:r>
          <a:endParaRPr lang="en-US" sz="2000" dirty="0">
            <a:latin typeface="Arial" panose="020B0604020202020204" pitchFamily="34" charset="0"/>
            <a:cs typeface="Arial" panose="020B0604020202020204" pitchFamily="34" charset="0"/>
          </a:endParaRPr>
        </a:p>
      </dgm:t>
    </dgm:pt>
    <dgm:pt modelId="{0196C791-AA08-4F2D-B372-65365314775C}" type="parTrans" cxnId="{E981B4A4-D117-4F28-A098-B1925ACBE0A6}">
      <dgm:prSet/>
      <dgm:spPr/>
      <dgm:t>
        <a:bodyPr/>
        <a:lstStyle/>
        <a:p>
          <a:endParaRPr lang="en-US" sz="2400">
            <a:latin typeface="Arial" panose="020B0604020202020204" pitchFamily="34" charset="0"/>
            <a:cs typeface="Arial" panose="020B0604020202020204" pitchFamily="34" charset="0"/>
          </a:endParaRPr>
        </a:p>
      </dgm:t>
    </dgm:pt>
    <dgm:pt modelId="{5F63CF28-5897-4C96-9239-44D690CA585A}" type="sibTrans" cxnId="{E981B4A4-D117-4F28-A098-B1925ACBE0A6}">
      <dgm:prSet/>
      <dgm:spPr/>
      <dgm:t>
        <a:bodyPr/>
        <a:lstStyle/>
        <a:p>
          <a:endParaRPr lang="en-US" sz="2400">
            <a:latin typeface="Arial" panose="020B0604020202020204" pitchFamily="34" charset="0"/>
            <a:cs typeface="Arial" panose="020B0604020202020204" pitchFamily="34" charset="0"/>
          </a:endParaRPr>
        </a:p>
      </dgm:t>
    </dgm:pt>
    <dgm:pt modelId="{FBB63A86-9911-4E87-9AE8-683252867044}">
      <dgm:prSet custT="1"/>
      <dgm:spPr>
        <a:solidFill>
          <a:srgbClr val="576172"/>
        </a:solidFill>
      </dgm:spPr>
      <dgm:t>
        <a:bodyPr/>
        <a:lstStyle/>
        <a:p>
          <a:pPr rtl="0"/>
          <a:r>
            <a:rPr lang="en-US" sz="2000" dirty="0" smtClean="0">
              <a:latin typeface="Arial" panose="020B0604020202020204" pitchFamily="34" charset="0"/>
              <a:cs typeface="Arial" panose="020B0604020202020204" pitchFamily="34" charset="0"/>
            </a:rPr>
            <a:t>Price sensitivity</a:t>
          </a:r>
          <a:endParaRPr lang="en-US" sz="2000" dirty="0">
            <a:latin typeface="Arial" panose="020B0604020202020204" pitchFamily="34" charset="0"/>
            <a:cs typeface="Arial" panose="020B0604020202020204" pitchFamily="34" charset="0"/>
          </a:endParaRPr>
        </a:p>
      </dgm:t>
    </dgm:pt>
    <dgm:pt modelId="{DB5E6FD8-F686-4C10-AA82-570F4FD11BA8}" type="parTrans" cxnId="{41091773-4C04-4BFC-AD0B-8141F1CDB373}">
      <dgm:prSet/>
      <dgm:spPr/>
      <dgm:t>
        <a:bodyPr/>
        <a:lstStyle/>
        <a:p>
          <a:endParaRPr lang="en-US" sz="2400">
            <a:latin typeface="Arial" panose="020B0604020202020204" pitchFamily="34" charset="0"/>
            <a:cs typeface="Arial" panose="020B0604020202020204" pitchFamily="34" charset="0"/>
          </a:endParaRPr>
        </a:p>
      </dgm:t>
    </dgm:pt>
    <dgm:pt modelId="{1586F407-3EB4-4576-AA77-8BD2DC9692D0}" type="sibTrans" cxnId="{41091773-4C04-4BFC-AD0B-8141F1CDB373}">
      <dgm:prSet/>
      <dgm:spPr/>
      <dgm:t>
        <a:bodyPr/>
        <a:lstStyle/>
        <a:p>
          <a:endParaRPr lang="en-US" sz="2400">
            <a:latin typeface="Arial" panose="020B0604020202020204" pitchFamily="34" charset="0"/>
            <a:cs typeface="Arial" panose="020B0604020202020204" pitchFamily="34" charset="0"/>
          </a:endParaRPr>
        </a:p>
      </dgm:t>
    </dgm:pt>
    <dgm:pt modelId="{E59638D3-860E-435F-8B81-016282248981}">
      <dgm:prSet custT="1"/>
      <dgm:spPr>
        <a:solidFill>
          <a:srgbClr val="576172"/>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Myriad of available resources and information</a:t>
          </a:r>
          <a:endParaRPr lang="en-US" sz="2000" dirty="0">
            <a:solidFill>
              <a:schemeClr val="bg1"/>
            </a:solidFill>
            <a:latin typeface="Arial" panose="020B0604020202020204" pitchFamily="34" charset="0"/>
            <a:cs typeface="Arial" panose="020B0604020202020204" pitchFamily="34" charset="0"/>
          </a:endParaRPr>
        </a:p>
      </dgm:t>
    </dgm:pt>
    <dgm:pt modelId="{CD7527B1-D487-4002-B8D1-AFFF45E6C517}" type="parTrans" cxnId="{4A113370-E1DB-42E6-BEF4-7514BD402A13}">
      <dgm:prSet/>
      <dgm:spPr/>
      <dgm:t>
        <a:bodyPr/>
        <a:lstStyle/>
        <a:p>
          <a:endParaRPr lang="en-US" sz="2400">
            <a:latin typeface="Arial" panose="020B0604020202020204" pitchFamily="34" charset="0"/>
            <a:cs typeface="Arial" panose="020B0604020202020204" pitchFamily="34" charset="0"/>
          </a:endParaRPr>
        </a:p>
      </dgm:t>
    </dgm:pt>
    <dgm:pt modelId="{2716F049-F4EB-480B-8287-FA2DDD72469B}" type="sibTrans" cxnId="{4A113370-E1DB-42E6-BEF4-7514BD402A13}">
      <dgm:prSet/>
      <dgm:spPr/>
      <dgm:t>
        <a:bodyPr/>
        <a:lstStyle/>
        <a:p>
          <a:endParaRPr lang="en-US" sz="2400">
            <a:latin typeface="Arial" panose="020B0604020202020204" pitchFamily="34" charset="0"/>
            <a:cs typeface="Arial" panose="020B0604020202020204" pitchFamily="34" charset="0"/>
          </a:endParaRPr>
        </a:p>
      </dgm:t>
    </dgm:pt>
    <dgm:pt modelId="{BB2507A3-94FB-4DA0-8F9B-239316F7DB07}">
      <dgm:prSet custT="1"/>
      <dgm:spPr>
        <a:solidFill>
          <a:srgbClr val="60CAE4"/>
        </a:solidFill>
      </dgm:spPr>
      <dgm:t>
        <a:bodyPr/>
        <a:lstStyle/>
        <a:p>
          <a:pPr rtl="0"/>
          <a:r>
            <a:rPr lang="en-US" sz="2000" b="0" i="0" dirty="0" smtClean="0">
              <a:latin typeface="Arial" panose="020B0604020202020204" pitchFamily="34" charset="0"/>
              <a:cs typeface="Arial" panose="020B0604020202020204" pitchFamily="34" charset="0"/>
            </a:rPr>
            <a:t>Fearful of uncertainty in aid</a:t>
          </a:r>
          <a:endParaRPr lang="en-US" sz="2000" dirty="0">
            <a:latin typeface="Arial" panose="020B0604020202020204" pitchFamily="34" charset="0"/>
            <a:cs typeface="Arial" panose="020B0604020202020204" pitchFamily="34" charset="0"/>
          </a:endParaRPr>
        </a:p>
      </dgm:t>
    </dgm:pt>
    <dgm:pt modelId="{0AC73299-3AE9-4670-A0E5-A5DFFF097450}" type="parTrans" cxnId="{49E506E7-083D-4307-B560-E59088848600}">
      <dgm:prSet/>
      <dgm:spPr/>
      <dgm:t>
        <a:bodyPr/>
        <a:lstStyle/>
        <a:p>
          <a:endParaRPr lang="en-US" sz="2400">
            <a:latin typeface="Arial" panose="020B0604020202020204" pitchFamily="34" charset="0"/>
            <a:cs typeface="Arial" panose="020B0604020202020204" pitchFamily="34" charset="0"/>
          </a:endParaRPr>
        </a:p>
      </dgm:t>
    </dgm:pt>
    <dgm:pt modelId="{214AA21F-F872-480D-83A9-EBB5AD5D6A3F}" type="sibTrans" cxnId="{49E506E7-083D-4307-B560-E59088848600}">
      <dgm:prSet/>
      <dgm:spPr/>
      <dgm:t>
        <a:bodyPr/>
        <a:lstStyle/>
        <a:p>
          <a:endParaRPr lang="en-US" sz="2400">
            <a:latin typeface="Arial" panose="020B0604020202020204" pitchFamily="34" charset="0"/>
            <a:cs typeface="Arial" panose="020B0604020202020204" pitchFamily="34" charset="0"/>
          </a:endParaRPr>
        </a:p>
      </dgm:t>
    </dgm:pt>
    <dgm:pt modelId="{82E4512C-4384-4131-8531-AB043B93ACFF}">
      <dgm:prSet custT="1"/>
      <dgm:spPr>
        <a:solidFill>
          <a:srgbClr val="60CAE4"/>
        </a:solidFill>
      </dgm:spPr>
      <dgm:t>
        <a:bodyPr/>
        <a:lstStyle/>
        <a:p>
          <a:pPr rtl="0"/>
          <a:r>
            <a:rPr lang="en-US" sz="2000" b="0" i="0" dirty="0" smtClean="0">
              <a:latin typeface="Arial" panose="020B0604020202020204" pitchFamily="34" charset="0"/>
              <a:cs typeface="Arial" panose="020B0604020202020204" pitchFamily="34" charset="0"/>
            </a:rPr>
            <a:t>Family pressure</a:t>
          </a:r>
          <a:endParaRPr lang="en-US" sz="2000" dirty="0">
            <a:latin typeface="Arial" panose="020B0604020202020204" pitchFamily="34" charset="0"/>
            <a:cs typeface="Arial" panose="020B0604020202020204" pitchFamily="34" charset="0"/>
          </a:endParaRPr>
        </a:p>
      </dgm:t>
    </dgm:pt>
    <dgm:pt modelId="{7823DD98-3A4F-4F22-A0BF-85A6BC3C8453}" type="parTrans" cxnId="{8EB8414D-DE16-440B-A5E3-366B3B54C403}">
      <dgm:prSet/>
      <dgm:spPr/>
      <dgm:t>
        <a:bodyPr/>
        <a:lstStyle/>
        <a:p>
          <a:endParaRPr lang="en-US" sz="2400">
            <a:latin typeface="Arial" panose="020B0604020202020204" pitchFamily="34" charset="0"/>
            <a:cs typeface="Arial" panose="020B0604020202020204" pitchFamily="34" charset="0"/>
          </a:endParaRPr>
        </a:p>
      </dgm:t>
    </dgm:pt>
    <dgm:pt modelId="{1F14B11C-EE94-4D36-AB4D-33BF98ED238B}" type="sibTrans" cxnId="{8EB8414D-DE16-440B-A5E3-366B3B54C403}">
      <dgm:prSet/>
      <dgm:spPr/>
      <dgm:t>
        <a:bodyPr/>
        <a:lstStyle/>
        <a:p>
          <a:endParaRPr lang="en-US" sz="2400">
            <a:latin typeface="Arial" panose="020B0604020202020204" pitchFamily="34" charset="0"/>
            <a:cs typeface="Arial" panose="020B0604020202020204" pitchFamily="34" charset="0"/>
          </a:endParaRPr>
        </a:p>
      </dgm:t>
    </dgm:pt>
    <dgm:pt modelId="{01312C3C-F621-47C2-B3D3-A39D94FAB1F3}" type="pres">
      <dgm:prSet presAssocID="{948554D0-BF90-4EFB-9A09-2D0C1395D19A}" presName="Name0" presStyleCnt="0">
        <dgm:presLayoutVars>
          <dgm:chPref val="1"/>
          <dgm:dir/>
          <dgm:animOne val="branch"/>
          <dgm:animLvl val="lvl"/>
          <dgm:resizeHandles/>
        </dgm:presLayoutVars>
      </dgm:prSet>
      <dgm:spPr/>
      <dgm:t>
        <a:bodyPr/>
        <a:lstStyle/>
        <a:p>
          <a:endParaRPr lang="en-US"/>
        </a:p>
      </dgm:t>
    </dgm:pt>
    <dgm:pt modelId="{F36A9622-CB40-453C-A3D4-0EBEEE033B3D}" type="pres">
      <dgm:prSet presAssocID="{206A2DB4-41F8-4BDE-A154-5A3C7BD7B41D}" presName="vertOne" presStyleCnt="0"/>
      <dgm:spPr/>
    </dgm:pt>
    <dgm:pt modelId="{95B0AC0E-7BA9-46E8-AC51-17BA940C0451}" type="pres">
      <dgm:prSet presAssocID="{206A2DB4-41F8-4BDE-A154-5A3C7BD7B41D}" presName="txOne" presStyleLbl="node0" presStyleIdx="0" presStyleCnt="3">
        <dgm:presLayoutVars>
          <dgm:chPref val="3"/>
        </dgm:presLayoutVars>
      </dgm:prSet>
      <dgm:spPr>
        <a:prstGeom prst="rect">
          <a:avLst/>
        </a:prstGeom>
      </dgm:spPr>
      <dgm:t>
        <a:bodyPr/>
        <a:lstStyle/>
        <a:p>
          <a:endParaRPr lang="en-US"/>
        </a:p>
      </dgm:t>
    </dgm:pt>
    <dgm:pt modelId="{982D3CDF-F4D6-4BCD-8E84-8EA495A6B80D}" type="pres">
      <dgm:prSet presAssocID="{206A2DB4-41F8-4BDE-A154-5A3C7BD7B41D}" presName="parTransOne" presStyleCnt="0"/>
      <dgm:spPr/>
    </dgm:pt>
    <dgm:pt modelId="{7D11EE32-EC70-43A4-889A-ADB0ED998F94}" type="pres">
      <dgm:prSet presAssocID="{206A2DB4-41F8-4BDE-A154-5A3C7BD7B41D}" presName="horzOne" presStyleCnt="0"/>
      <dgm:spPr/>
    </dgm:pt>
    <dgm:pt modelId="{5632A1A7-50DC-4E48-9E6D-4F852FA7B04F}" type="pres">
      <dgm:prSet presAssocID="{D47633FE-64CF-4F67-9D57-F0CB9913081C}" presName="vertTwo" presStyleCnt="0"/>
      <dgm:spPr/>
    </dgm:pt>
    <dgm:pt modelId="{FEFEE735-66E3-43D0-8B68-24AC4F6B31A2}" type="pres">
      <dgm:prSet presAssocID="{D47633FE-64CF-4F67-9D57-F0CB9913081C}" presName="txTwo" presStyleLbl="node2" presStyleIdx="0" presStyleCnt="3">
        <dgm:presLayoutVars>
          <dgm:chPref val="3"/>
        </dgm:presLayoutVars>
      </dgm:prSet>
      <dgm:spPr>
        <a:prstGeom prst="rect">
          <a:avLst/>
        </a:prstGeom>
      </dgm:spPr>
      <dgm:t>
        <a:bodyPr/>
        <a:lstStyle/>
        <a:p>
          <a:endParaRPr lang="en-US"/>
        </a:p>
      </dgm:t>
    </dgm:pt>
    <dgm:pt modelId="{9F524204-6696-426E-8A33-5F46D7F72E84}" type="pres">
      <dgm:prSet presAssocID="{D47633FE-64CF-4F67-9D57-F0CB9913081C}" presName="horzTwo" presStyleCnt="0"/>
      <dgm:spPr/>
    </dgm:pt>
    <dgm:pt modelId="{034A22C9-6B86-4B29-BFE3-1BEDAE455056}" type="pres">
      <dgm:prSet presAssocID="{5F63CF28-5897-4C96-9239-44D690CA585A}" presName="sibSpaceTwo" presStyleCnt="0"/>
      <dgm:spPr/>
    </dgm:pt>
    <dgm:pt modelId="{54D59F8B-B8D4-44E9-A243-3B1E1B6E28E4}" type="pres">
      <dgm:prSet presAssocID="{FBB63A86-9911-4E87-9AE8-683252867044}" presName="vertTwo" presStyleCnt="0"/>
      <dgm:spPr/>
    </dgm:pt>
    <dgm:pt modelId="{A14DADC5-BF8E-44C7-B2B8-17662FB73367}" type="pres">
      <dgm:prSet presAssocID="{FBB63A86-9911-4E87-9AE8-683252867044}" presName="txTwo" presStyleLbl="node2" presStyleIdx="1" presStyleCnt="3">
        <dgm:presLayoutVars>
          <dgm:chPref val="3"/>
        </dgm:presLayoutVars>
      </dgm:prSet>
      <dgm:spPr>
        <a:prstGeom prst="rect">
          <a:avLst/>
        </a:prstGeom>
      </dgm:spPr>
      <dgm:t>
        <a:bodyPr/>
        <a:lstStyle/>
        <a:p>
          <a:endParaRPr lang="en-US"/>
        </a:p>
      </dgm:t>
    </dgm:pt>
    <dgm:pt modelId="{4A0B7F52-1B96-49AD-8DB6-24585AE0189B}" type="pres">
      <dgm:prSet presAssocID="{FBB63A86-9911-4E87-9AE8-683252867044}" presName="horzTwo" presStyleCnt="0"/>
      <dgm:spPr/>
    </dgm:pt>
    <dgm:pt modelId="{6BBDD111-A39C-4A74-840A-8A6B35CF8CCB}" type="pres">
      <dgm:prSet presAssocID="{1586F407-3EB4-4576-AA77-8BD2DC9692D0}" presName="sibSpaceTwo" presStyleCnt="0"/>
      <dgm:spPr/>
    </dgm:pt>
    <dgm:pt modelId="{F5216007-E9AD-4F4E-B5A2-9EC44BF902EB}" type="pres">
      <dgm:prSet presAssocID="{E59638D3-860E-435F-8B81-016282248981}" presName="vertTwo" presStyleCnt="0"/>
      <dgm:spPr/>
    </dgm:pt>
    <dgm:pt modelId="{A8E382B2-8A4A-4442-A3EA-F5D26AB87B13}" type="pres">
      <dgm:prSet presAssocID="{E59638D3-860E-435F-8B81-016282248981}" presName="txTwo" presStyleLbl="node2" presStyleIdx="2" presStyleCnt="3">
        <dgm:presLayoutVars>
          <dgm:chPref val="3"/>
        </dgm:presLayoutVars>
      </dgm:prSet>
      <dgm:spPr>
        <a:prstGeom prst="rect">
          <a:avLst/>
        </a:prstGeom>
      </dgm:spPr>
      <dgm:t>
        <a:bodyPr/>
        <a:lstStyle/>
        <a:p>
          <a:endParaRPr lang="en-US"/>
        </a:p>
      </dgm:t>
    </dgm:pt>
    <dgm:pt modelId="{D3E641BE-1B03-4AB8-87B1-27D07D35FED1}" type="pres">
      <dgm:prSet presAssocID="{E59638D3-860E-435F-8B81-016282248981}" presName="horzTwo" presStyleCnt="0"/>
      <dgm:spPr/>
    </dgm:pt>
    <dgm:pt modelId="{B702AD63-EB04-4020-BF57-3E865D717F4C}" type="pres">
      <dgm:prSet presAssocID="{1FC3F822-4893-4716-97D9-B63B86A6A96A}" presName="sibSpaceOne" presStyleCnt="0"/>
      <dgm:spPr/>
    </dgm:pt>
    <dgm:pt modelId="{3EFA4E6E-A40F-47C7-9287-ACEE1D7A6542}" type="pres">
      <dgm:prSet presAssocID="{BB2507A3-94FB-4DA0-8F9B-239316F7DB07}" presName="vertOne" presStyleCnt="0"/>
      <dgm:spPr/>
    </dgm:pt>
    <dgm:pt modelId="{8BB3E217-DC0E-4EDD-A21C-5178843CB017}" type="pres">
      <dgm:prSet presAssocID="{BB2507A3-94FB-4DA0-8F9B-239316F7DB07}" presName="txOne" presStyleLbl="node0" presStyleIdx="1" presStyleCnt="3">
        <dgm:presLayoutVars>
          <dgm:chPref val="3"/>
        </dgm:presLayoutVars>
      </dgm:prSet>
      <dgm:spPr>
        <a:prstGeom prst="rect">
          <a:avLst/>
        </a:prstGeom>
      </dgm:spPr>
      <dgm:t>
        <a:bodyPr/>
        <a:lstStyle/>
        <a:p>
          <a:endParaRPr lang="en-US"/>
        </a:p>
      </dgm:t>
    </dgm:pt>
    <dgm:pt modelId="{6CA64C8F-83D8-48D1-ADBD-2CE2E81A180D}" type="pres">
      <dgm:prSet presAssocID="{BB2507A3-94FB-4DA0-8F9B-239316F7DB07}" presName="horzOne" presStyleCnt="0"/>
      <dgm:spPr/>
    </dgm:pt>
    <dgm:pt modelId="{5CDB1FBF-B2A8-43CE-93AB-DD98BAD41074}" type="pres">
      <dgm:prSet presAssocID="{214AA21F-F872-480D-83A9-EBB5AD5D6A3F}" presName="sibSpaceOne" presStyleCnt="0"/>
      <dgm:spPr/>
    </dgm:pt>
    <dgm:pt modelId="{8C59E0A4-43B2-4D07-B1F0-1B1511F5B2D5}" type="pres">
      <dgm:prSet presAssocID="{82E4512C-4384-4131-8531-AB043B93ACFF}" presName="vertOne" presStyleCnt="0"/>
      <dgm:spPr/>
    </dgm:pt>
    <dgm:pt modelId="{6111F84D-5100-436A-8E81-FC40D9A7E175}" type="pres">
      <dgm:prSet presAssocID="{82E4512C-4384-4131-8531-AB043B93ACFF}" presName="txOne" presStyleLbl="node0" presStyleIdx="2" presStyleCnt="3">
        <dgm:presLayoutVars>
          <dgm:chPref val="3"/>
        </dgm:presLayoutVars>
      </dgm:prSet>
      <dgm:spPr>
        <a:prstGeom prst="rect">
          <a:avLst/>
        </a:prstGeom>
      </dgm:spPr>
      <dgm:t>
        <a:bodyPr/>
        <a:lstStyle/>
        <a:p>
          <a:endParaRPr lang="en-US"/>
        </a:p>
      </dgm:t>
    </dgm:pt>
    <dgm:pt modelId="{22A031FF-FD34-4EA7-83E7-152003EB58E7}" type="pres">
      <dgm:prSet presAssocID="{82E4512C-4384-4131-8531-AB043B93ACFF}" presName="horzOne" presStyleCnt="0"/>
      <dgm:spPr/>
    </dgm:pt>
  </dgm:ptLst>
  <dgm:cxnLst>
    <dgm:cxn modelId="{2C98BE7C-405C-4FA1-A923-3C108D47F962}" type="presOf" srcId="{D47633FE-64CF-4F67-9D57-F0CB9913081C}" destId="{FEFEE735-66E3-43D0-8B68-24AC4F6B31A2}" srcOrd="0" destOrd="0" presId="urn:microsoft.com/office/officeart/2005/8/layout/hierarchy4"/>
    <dgm:cxn modelId="{D2D50210-F3AB-4F36-8210-71D20B3D0A12}" type="presOf" srcId="{BB2507A3-94FB-4DA0-8F9B-239316F7DB07}" destId="{8BB3E217-DC0E-4EDD-A21C-5178843CB017}" srcOrd="0" destOrd="0" presId="urn:microsoft.com/office/officeart/2005/8/layout/hierarchy4"/>
    <dgm:cxn modelId="{F25C859E-9E19-46D5-97A3-24D4893F1E75}" type="presOf" srcId="{82E4512C-4384-4131-8531-AB043B93ACFF}" destId="{6111F84D-5100-436A-8E81-FC40D9A7E175}" srcOrd="0" destOrd="0" presId="urn:microsoft.com/office/officeart/2005/8/layout/hierarchy4"/>
    <dgm:cxn modelId="{4A113370-E1DB-42E6-BEF4-7514BD402A13}" srcId="{206A2DB4-41F8-4BDE-A154-5A3C7BD7B41D}" destId="{E59638D3-860E-435F-8B81-016282248981}" srcOrd="2" destOrd="0" parTransId="{CD7527B1-D487-4002-B8D1-AFFF45E6C517}" sibTransId="{2716F049-F4EB-480B-8287-FA2DDD72469B}"/>
    <dgm:cxn modelId="{E981B4A4-D117-4F28-A098-B1925ACBE0A6}" srcId="{206A2DB4-41F8-4BDE-A154-5A3C7BD7B41D}" destId="{D47633FE-64CF-4F67-9D57-F0CB9913081C}" srcOrd="0" destOrd="0" parTransId="{0196C791-AA08-4F2D-B372-65365314775C}" sibTransId="{5F63CF28-5897-4C96-9239-44D690CA585A}"/>
    <dgm:cxn modelId="{1F68B61D-5613-4FA9-A08E-3636A41F30FD}" type="presOf" srcId="{206A2DB4-41F8-4BDE-A154-5A3C7BD7B41D}" destId="{95B0AC0E-7BA9-46E8-AC51-17BA940C0451}" srcOrd="0" destOrd="0" presId="urn:microsoft.com/office/officeart/2005/8/layout/hierarchy4"/>
    <dgm:cxn modelId="{B2C40EF5-0F99-44EB-A0AF-BDBDB3E2E709}" type="presOf" srcId="{FBB63A86-9911-4E87-9AE8-683252867044}" destId="{A14DADC5-BF8E-44C7-B2B8-17662FB73367}" srcOrd="0" destOrd="0" presId="urn:microsoft.com/office/officeart/2005/8/layout/hierarchy4"/>
    <dgm:cxn modelId="{47EB6740-9D1E-458A-A788-DAFBC6978432}" type="presOf" srcId="{E59638D3-860E-435F-8B81-016282248981}" destId="{A8E382B2-8A4A-4442-A3EA-F5D26AB87B13}" srcOrd="0" destOrd="0" presId="urn:microsoft.com/office/officeart/2005/8/layout/hierarchy4"/>
    <dgm:cxn modelId="{41091773-4C04-4BFC-AD0B-8141F1CDB373}" srcId="{206A2DB4-41F8-4BDE-A154-5A3C7BD7B41D}" destId="{FBB63A86-9911-4E87-9AE8-683252867044}" srcOrd="1" destOrd="0" parTransId="{DB5E6FD8-F686-4C10-AA82-570F4FD11BA8}" sibTransId="{1586F407-3EB4-4576-AA77-8BD2DC9692D0}"/>
    <dgm:cxn modelId="{8EB8414D-DE16-440B-A5E3-366B3B54C403}" srcId="{948554D0-BF90-4EFB-9A09-2D0C1395D19A}" destId="{82E4512C-4384-4131-8531-AB043B93ACFF}" srcOrd="2" destOrd="0" parTransId="{7823DD98-3A4F-4F22-A0BF-85A6BC3C8453}" sibTransId="{1F14B11C-EE94-4D36-AB4D-33BF98ED238B}"/>
    <dgm:cxn modelId="{F575F672-A40D-4D27-B9C3-438821335AD1}" type="presOf" srcId="{948554D0-BF90-4EFB-9A09-2D0C1395D19A}" destId="{01312C3C-F621-47C2-B3D3-A39D94FAB1F3}" srcOrd="0" destOrd="0" presId="urn:microsoft.com/office/officeart/2005/8/layout/hierarchy4"/>
    <dgm:cxn modelId="{49E506E7-083D-4307-B560-E59088848600}" srcId="{948554D0-BF90-4EFB-9A09-2D0C1395D19A}" destId="{BB2507A3-94FB-4DA0-8F9B-239316F7DB07}" srcOrd="1" destOrd="0" parTransId="{0AC73299-3AE9-4670-A0E5-A5DFFF097450}" sibTransId="{214AA21F-F872-480D-83A9-EBB5AD5D6A3F}"/>
    <dgm:cxn modelId="{16269694-2275-4009-9711-A22E70B044E8}" srcId="{948554D0-BF90-4EFB-9A09-2D0C1395D19A}" destId="{206A2DB4-41F8-4BDE-A154-5A3C7BD7B41D}" srcOrd="0" destOrd="0" parTransId="{0EB39A2A-8A56-4B79-A898-805136FB051E}" sibTransId="{1FC3F822-4893-4716-97D9-B63B86A6A96A}"/>
    <dgm:cxn modelId="{73E843CE-3295-4982-BF26-2B73D19169C8}" type="presParOf" srcId="{01312C3C-F621-47C2-B3D3-A39D94FAB1F3}" destId="{F36A9622-CB40-453C-A3D4-0EBEEE033B3D}" srcOrd="0" destOrd="0" presId="urn:microsoft.com/office/officeart/2005/8/layout/hierarchy4"/>
    <dgm:cxn modelId="{CA84DBC8-C534-46CE-9406-D2AA8B7A264B}" type="presParOf" srcId="{F36A9622-CB40-453C-A3D4-0EBEEE033B3D}" destId="{95B0AC0E-7BA9-46E8-AC51-17BA940C0451}" srcOrd="0" destOrd="0" presId="urn:microsoft.com/office/officeart/2005/8/layout/hierarchy4"/>
    <dgm:cxn modelId="{7ECDCD69-5B44-4735-B5C9-2D9795A6FB3E}" type="presParOf" srcId="{F36A9622-CB40-453C-A3D4-0EBEEE033B3D}" destId="{982D3CDF-F4D6-4BCD-8E84-8EA495A6B80D}" srcOrd="1" destOrd="0" presId="urn:microsoft.com/office/officeart/2005/8/layout/hierarchy4"/>
    <dgm:cxn modelId="{5FFABB00-37C6-4F54-B6D1-EABCC8195E96}" type="presParOf" srcId="{F36A9622-CB40-453C-A3D4-0EBEEE033B3D}" destId="{7D11EE32-EC70-43A4-889A-ADB0ED998F94}" srcOrd="2" destOrd="0" presId="urn:microsoft.com/office/officeart/2005/8/layout/hierarchy4"/>
    <dgm:cxn modelId="{3BBC70B8-B5EC-4C15-B7A4-A275C5897F9E}" type="presParOf" srcId="{7D11EE32-EC70-43A4-889A-ADB0ED998F94}" destId="{5632A1A7-50DC-4E48-9E6D-4F852FA7B04F}" srcOrd="0" destOrd="0" presId="urn:microsoft.com/office/officeart/2005/8/layout/hierarchy4"/>
    <dgm:cxn modelId="{7C818D6B-21E1-401D-9C82-0601CF7572B8}" type="presParOf" srcId="{5632A1A7-50DC-4E48-9E6D-4F852FA7B04F}" destId="{FEFEE735-66E3-43D0-8B68-24AC4F6B31A2}" srcOrd="0" destOrd="0" presId="urn:microsoft.com/office/officeart/2005/8/layout/hierarchy4"/>
    <dgm:cxn modelId="{9F21BD85-5FDF-4A4D-BF54-EC4D1A368C24}" type="presParOf" srcId="{5632A1A7-50DC-4E48-9E6D-4F852FA7B04F}" destId="{9F524204-6696-426E-8A33-5F46D7F72E84}" srcOrd="1" destOrd="0" presId="urn:microsoft.com/office/officeart/2005/8/layout/hierarchy4"/>
    <dgm:cxn modelId="{C13B3803-8B81-41A9-A4F6-E1132542ADDB}" type="presParOf" srcId="{7D11EE32-EC70-43A4-889A-ADB0ED998F94}" destId="{034A22C9-6B86-4B29-BFE3-1BEDAE455056}" srcOrd="1" destOrd="0" presId="urn:microsoft.com/office/officeart/2005/8/layout/hierarchy4"/>
    <dgm:cxn modelId="{98BF1D48-F1FB-4739-B7B8-C03462239A48}" type="presParOf" srcId="{7D11EE32-EC70-43A4-889A-ADB0ED998F94}" destId="{54D59F8B-B8D4-44E9-A243-3B1E1B6E28E4}" srcOrd="2" destOrd="0" presId="urn:microsoft.com/office/officeart/2005/8/layout/hierarchy4"/>
    <dgm:cxn modelId="{2CD52F5B-054C-4CDA-8F94-5C609D3808F2}" type="presParOf" srcId="{54D59F8B-B8D4-44E9-A243-3B1E1B6E28E4}" destId="{A14DADC5-BF8E-44C7-B2B8-17662FB73367}" srcOrd="0" destOrd="0" presId="urn:microsoft.com/office/officeart/2005/8/layout/hierarchy4"/>
    <dgm:cxn modelId="{DEDD0A52-2D4A-4853-99C5-73FA101170CB}" type="presParOf" srcId="{54D59F8B-B8D4-44E9-A243-3B1E1B6E28E4}" destId="{4A0B7F52-1B96-49AD-8DB6-24585AE0189B}" srcOrd="1" destOrd="0" presId="urn:microsoft.com/office/officeart/2005/8/layout/hierarchy4"/>
    <dgm:cxn modelId="{6BE99399-A39B-4F5A-8FF0-37E6AFD239A1}" type="presParOf" srcId="{7D11EE32-EC70-43A4-889A-ADB0ED998F94}" destId="{6BBDD111-A39C-4A74-840A-8A6B35CF8CCB}" srcOrd="3" destOrd="0" presId="urn:microsoft.com/office/officeart/2005/8/layout/hierarchy4"/>
    <dgm:cxn modelId="{D516E780-2F79-4D12-949E-421BBCBB147D}" type="presParOf" srcId="{7D11EE32-EC70-43A4-889A-ADB0ED998F94}" destId="{F5216007-E9AD-4F4E-B5A2-9EC44BF902EB}" srcOrd="4" destOrd="0" presId="urn:microsoft.com/office/officeart/2005/8/layout/hierarchy4"/>
    <dgm:cxn modelId="{2755CE80-EB0C-4BBB-835F-790140B559C2}" type="presParOf" srcId="{F5216007-E9AD-4F4E-B5A2-9EC44BF902EB}" destId="{A8E382B2-8A4A-4442-A3EA-F5D26AB87B13}" srcOrd="0" destOrd="0" presId="urn:microsoft.com/office/officeart/2005/8/layout/hierarchy4"/>
    <dgm:cxn modelId="{C189D092-596A-4024-9FE3-A67FFF1356FB}" type="presParOf" srcId="{F5216007-E9AD-4F4E-B5A2-9EC44BF902EB}" destId="{D3E641BE-1B03-4AB8-87B1-27D07D35FED1}" srcOrd="1" destOrd="0" presId="urn:microsoft.com/office/officeart/2005/8/layout/hierarchy4"/>
    <dgm:cxn modelId="{79A42F10-1E50-425D-8318-80447B79367E}" type="presParOf" srcId="{01312C3C-F621-47C2-B3D3-A39D94FAB1F3}" destId="{B702AD63-EB04-4020-BF57-3E865D717F4C}" srcOrd="1" destOrd="0" presId="urn:microsoft.com/office/officeart/2005/8/layout/hierarchy4"/>
    <dgm:cxn modelId="{84B94985-9EBB-43F3-9829-54C64DFD3537}" type="presParOf" srcId="{01312C3C-F621-47C2-B3D3-A39D94FAB1F3}" destId="{3EFA4E6E-A40F-47C7-9287-ACEE1D7A6542}" srcOrd="2" destOrd="0" presId="urn:microsoft.com/office/officeart/2005/8/layout/hierarchy4"/>
    <dgm:cxn modelId="{91CF2404-92C9-4F4E-91B1-A4D19F6C32C3}" type="presParOf" srcId="{3EFA4E6E-A40F-47C7-9287-ACEE1D7A6542}" destId="{8BB3E217-DC0E-4EDD-A21C-5178843CB017}" srcOrd="0" destOrd="0" presId="urn:microsoft.com/office/officeart/2005/8/layout/hierarchy4"/>
    <dgm:cxn modelId="{46468B83-39EA-4714-B20D-03AFA2AD0CEB}" type="presParOf" srcId="{3EFA4E6E-A40F-47C7-9287-ACEE1D7A6542}" destId="{6CA64C8F-83D8-48D1-ADBD-2CE2E81A180D}" srcOrd="1" destOrd="0" presId="urn:microsoft.com/office/officeart/2005/8/layout/hierarchy4"/>
    <dgm:cxn modelId="{F820C3CB-516B-464D-BED8-A275FB987450}" type="presParOf" srcId="{01312C3C-F621-47C2-B3D3-A39D94FAB1F3}" destId="{5CDB1FBF-B2A8-43CE-93AB-DD98BAD41074}" srcOrd="3" destOrd="0" presId="urn:microsoft.com/office/officeart/2005/8/layout/hierarchy4"/>
    <dgm:cxn modelId="{E7AB9834-6ACB-4791-BC12-B68BEC02A15D}" type="presParOf" srcId="{01312C3C-F621-47C2-B3D3-A39D94FAB1F3}" destId="{8C59E0A4-43B2-4D07-B1F0-1B1511F5B2D5}" srcOrd="4" destOrd="0" presId="urn:microsoft.com/office/officeart/2005/8/layout/hierarchy4"/>
    <dgm:cxn modelId="{2F1D1079-9FC6-4E8E-805B-FF8C493C53A6}" type="presParOf" srcId="{8C59E0A4-43B2-4D07-B1F0-1B1511F5B2D5}" destId="{6111F84D-5100-436A-8E81-FC40D9A7E175}" srcOrd="0" destOrd="0" presId="urn:microsoft.com/office/officeart/2005/8/layout/hierarchy4"/>
    <dgm:cxn modelId="{43CD73EB-5279-426C-AEBA-9617DA5AEE20}" type="presParOf" srcId="{8C59E0A4-43B2-4D07-B1F0-1B1511F5B2D5}" destId="{22A031FF-FD34-4EA7-83E7-152003EB58E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79A665-089B-4C82-AF96-3C4B5672B4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621CC8-B28F-4A87-870C-979D9D5A1510}">
      <dgm:prSet/>
      <dgm:spPr>
        <a:solidFill>
          <a:srgbClr val="60CAE4"/>
        </a:solidFill>
      </dgm:spPr>
      <dgm:t>
        <a:bodyPr/>
        <a:lstStyle/>
        <a:p>
          <a:pPr rtl="0"/>
          <a:r>
            <a:rPr lang="en-US" b="0" i="0" dirty="0" smtClean="0">
              <a:latin typeface="Arial" panose="020B0604020202020204" pitchFamily="34" charset="0"/>
              <a:cs typeface="Arial" panose="020B0604020202020204" pitchFamily="34" charset="0"/>
            </a:rPr>
            <a:t>Knowledge about money/personal finance</a:t>
          </a:r>
          <a:endParaRPr lang="en-US" dirty="0">
            <a:latin typeface="Arial" panose="020B0604020202020204" pitchFamily="34" charset="0"/>
            <a:cs typeface="Arial" panose="020B0604020202020204" pitchFamily="34" charset="0"/>
          </a:endParaRPr>
        </a:p>
      </dgm:t>
    </dgm:pt>
    <dgm:pt modelId="{2BB9B5F8-906D-44EB-BFFF-2D6B961E17A4}" type="parTrans" cxnId="{D9D9EEB0-4F09-4910-9C4B-3CF3B6C69C86}">
      <dgm:prSet/>
      <dgm:spPr/>
      <dgm:t>
        <a:bodyPr/>
        <a:lstStyle/>
        <a:p>
          <a:endParaRPr lang="en-US"/>
        </a:p>
      </dgm:t>
    </dgm:pt>
    <dgm:pt modelId="{9F520638-3191-418A-B27B-21A5C4E0BE84}" type="sibTrans" cxnId="{D9D9EEB0-4F09-4910-9C4B-3CF3B6C69C86}">
      <dgm:prSet/>
      <dgm:spPr/>
      <dgm:t>
        <a:bodyPr/>
        <a:lstStyle/>
        <a:p>
          <a:endParaRPr lang="en-US"/>
        </a:p>
      </dgm:t>
    </dgm:pt>
    <dgm:pt modelId="{2AF7B6EA-6BDB-4866-B2C0-425B30D739AD}">
      <dgm:prSet/>
      <dgm:spPr>
        <a:ln>
          <a:solidFill>
            <a:srgbClr val="60CAE4"/>
          </a:solidFill>
        </a:ln>
      </dgm:spPr>
      <dgm:t>
        <a:bodyPr/>
        <a:lstStyle/>
        <a:p>
          <a:pPr rtl="0"/>
          <a:r>
            <a:rPr lang="en-US" dirty="0" smtClean="0">
              <a:latin typeface="Arial" panose="020B0604020202020204" pitchFamily="34" charset="0"/>
              <a:cs typeface="Arial" panose="020B0604020202020204" pitchFamily="34" charset="0"/>
            </a:rPr>
            <a:t>These students – and parents – often lack access to financial literacy resources</a:t>
          </a:r>
          <a:endParaRPr lang="en-US" dirty="0">
            <a:latin typeface="Arial" panose="020B0604020202020204" pitchFamily="34" charset="0"/>
            <a:cs typeface="Arial" panose="020B0604020202020204" pitchFamily="34" charset="0"/>
          </a:endParaRPr>
        </a:p>
      </dgm:t>
    </dgm:pt>
    <dgm:pt modelId="{9EFE9C17-2847-4CBD-92C2-1DB4ACDDF43D}" type="parTrans" cxnId="{767A569E-6217-488E-AD1A-27D72DAC8C2D}">
      <dgm:prSet/>
      <dgm:spPr/>
      <dgm:t>
        <a:bodyPr/>
        <a:lstStyle/>
        <a:p>
          <a:endParaRPr lang="en-US"/>
        </a:p>
      </dgm:t>
    </dgm:pt>
    <dgm:pt modelId="{C5ABAA85-4A1D-406D-ADDF-9C5194F18D2F}" type="sibTrans" cxnId="{767A569E-6217-488E-AD1A-27D72DAC8C2D}">
      <dgm:prSet/>
      <dgm:spPr/>
      <dgm:t>
        <a:bodyPr/>
        <a:lstStyle/>
        <a:p>
          <a:endParaRPr lang="en-US"/>
        </a:p>
      </dgm:t>
    </dgm:pt>
    <dgm:pt modelId="{867C15D7-544F-4A15-8AA7-C73F4AFCB902}">
      <dgm:prSet/>
      <dgm:spPr>
        <a:ln>
          <a:solidFill>
            <a:srgbClr val="60CAE4"/>
          </a:solidFill>
        </a:ln>
      </dgm:spPr>
      <dgm:t>
        <a:bodyPr/>
        <a:lstStyle/>
        <a:p>
          <a:pPr rtl="0"/>
          <a:r>
            <a:rPr lang="en-US" dirty="0" smtClean="0">
              <a:latin typeface="Arial" panose="020B0604020202020204" pitchFamily="34" charset="0"/>
              <a:cs typeface="Arial" panose="020B0604020202020204" pitchFamily="34" charset="0"/>
            </a:rPr>
            <a:t>Also driven by cultural background</a:t>
          </a:r>
          <a:endParaRPr lang="en-US" dirty="0">
            <a:latin typeface="Arial" panose="020B0604020202020204" pitchFamily="34" charset="0"/>
            <a:cs typeface="Arial" panose="020B0604020202020204" pitchFamily="34" charset="0"/>
          </a:endParaRPr>
        </a:p>
      </dgm:t>
    </dgm:pt>
    <dgm:pt modelId="{23EA1BAA-8806-41DA-828C-D9464ABCC14B}" type="parTrans" cxnId="{898B1816-E049-406B-A8A7-31542820FC0B}">
      <dgm:prSet/>
      <dgm:spPr/>
      <dgm:t>
        <a:bodyPr/>
        <a:lstStyle/>
        <a:p>
          <a:endParaRPr lang="en-US"/>
        </a:p>
      </dgm:t>
    </dgm:pt>
    <dgm:pt modelId="{8D17359B-82C6-4CED-8F1C-B1C72E22F0BC}" type="sibTrans" cxnId="{898B1816-E049-406B-A8A7-31542820FC0B}">
      <dgm:prSet/>
      <dgm:spPr/>
      <dgm:t>
        <a:bodyPr/>
        <a:lstStyle/>
        <a:p>
          <a:endParaRPr lang="en-US"/>
        </a:p>
      </dgm:t>
    </dgm:pt>
    <dgm:pt modelId="{588E7672-019C-439D-AF5F-3ED16236A0BD}">
      <dgm:prSet/>
      <dgm:spPr>
        <a:solidFill>
          <a:srgbClr val="60CAE4"/>
        </a:solidFill>
      </dgm:spPr>
      <dgm:t>
        <a:bodyPr/>
        <a:lstStyle/>
        <a:p>
          <a:pPr rtl="0"/>
          <a:r>
            <a:rPr lang="en-US" b="0" i="0" smtClean="0">
              <a:latin typeface="Arial" panose="020B0604020202020204" pitchFamily="34" charset="0"/>
              <a:cs typeface="Arial" panose="020B0604020202020204" pitchFamily="34" charset="0"/>
            </a:rPr>
            <a:t>Lack of financial literacy can create:</a:t>
          </a:r>
          <a:endParaRPr lang="en-US">
            <a:latin typeface="Arial" panose="020B0604020202020204" pitchFamily="34" charset="0"/>
            <a:cs typeface="Arial" panose="020B0604020202020204" pitchFamily="34" charset="0"/>
          </a:endParaRPr>
        </a:p>
      </dgm:t>
    </dgm:pt>
    <dgm:pt modelId="{A9ED0AE0-E8D9-4EEA-8A04-B3238EEA1425}" type="parTrans" cxnId="{95EEFC49-94C2-4479-8160-9E481514628C}">
      <dgm:prSet/>
      <dgm:spPr/>
      <dgm:t>
        <a:bodyPr/>
        <a:lstStyle/>
        <a:p>
          <a:endParaRPr lang="en-US"/>
        </a:p>
      </dgm:t>
    </dgm:pt>
    <dgm:pt modelId="{209894B6-D362-40D8-8283-D7D944D13303}" type="sibTrans" cxnId="{95EEFC49-94C2-4479-8160-9E481514628C}">
      <dgm:prSet/>
      <dgm:spPr/>
      <dgm:t>
        <a:bodyPr/>
        <a:lstStyle/>
        <a:p>
          <a:endParaRPr lang="en-US"/>
        </a:p>
      </dgm:t>
    </dgm:pt>
    <dgm:pt modelId="{622F9BC3-F7F8-448A-A8B3-553ECCAA2A27}">
      <dgm:prSet/>
      <dgm:spPr>
        <a:ln>
          <a:solidFill>
            <a:srgbClr val="60CAE4"/>
          </a:solidFill>
        </a:ln>
      </dgm:spPr>
      <dgm:t>
        <a:bodyPr/>
        <a:lstStyle/>
        <a:p>
          <a:pPr rtl="0"/>
          <a:r>
            <a:rPr lang="en-US" smtClean="0">
              <a:latin typeface="Arial" panose="020B0604020202020204" pitchFamily="34" charset="0"/>
              <a:cs typeface="Arial" panose="020B0604020202020204" pitchFamily="34" charset="0"/>
            </a:rPr>
            <a:t>Fear of the unknown</a:t>
          </a:r>
          <a:endParaRPr lang="en-US">
            <a:latin typeface="Arial" panose="020B0604020202020204" pitchFamily="34" charset="0"/>
            <a:cs typeface="Arial" panose="020B0604020202020204" pitchFamily="34" charset="0"/>
          </a:endParaRPr>
        </a:p>
      </dgm:t>
    </dgm:pt>
    <dgm:pt modelId="{CF02C044-9189-45AE-8489-13C3A5796FD4}" type="parTrans" cxnId="{43DB0F29-E28D-453B-900C-7F5CBB2B6E34}">
      <dgm:prSet/>
      <dgm:spPr/>
      <dgm:t>
        <a:bodyPr/>
        <a:lstStyle/>
        <a:p>
          <a:endParaRPr lang="en-US"/>
        </a:p>
      </dgm:t>
    </dgm:pt>
    <dgm:pt modelId="{79C0191B-DB1B-4201-8896-1C9D428B1D26}" type="sibTrans" cxnId="{43DB0F29-E28D-453B-900C-7F5CBB2B6E34}">
      <dgm:prSet/>
      <dgm:spPr/>
      <dgm:t>
        <a:bodyPr/>
        <a:lstStyle/>
        <a:p>
          <a:endParaRPr lang="en-US"/>
        </a:p>
      </dgm:t>
    </dgm:pt>
    <dgm:pt modelId="{F9931A0F-9D7D-49C1-8F54-660085C0BBE5}">
      <dgm:prSet/>
      <dgm:spPr>
        <a:ln>
          <a:solidFill>
            <a:srgbClr val="60CAE4"/>
          </a:solidFill>
        </a:ln>
      </dgm:spPr>
      <dgm:t>
        <a:bodyPr/>
        <a:lstStyle/>
        <a:p>
          <a:pPr rtl="0"/>
          <a:r>
            <a:rPr lang="en-US" smtClean="0">
              <a:latin typeface="Arial" panose="020B0604020202020204" pitchFamily="34" charset="0"/>
              <a:cs typeface="Arial" panose="020B0604020202020204" pitchFamily="34" charset="0"/>
            </a:rPr>
            <a:t>Inability to comprehend the process</a:t>
          </a:r>
          <a:endParaRPr lang="en-US">
            <a:latin typeface="Arial" panose="020B0604020202020204" pitchFamily="34" charset="0"/>
            <a:cs typeface="Arial" panose="020B0604020202020204" pitchFamily="34" charset="0"/>
          </a:endParaRPr>
        </a:p>
      </dgm:t>
    </dgm:pt>
    <dgm:pt modelId="{13AC6005-139E-4B0D-AB3A-35329C528C31}" type="parTrans" cxnId="{8E6B9362-7B21-42B4-BB98-78B0711AF93C}">
      <dgm:prSet/>
      <dgm:spPr/>
      <dgm:t>
        <a:bodyPr/>
        <a:lstStyle/>
        <a:p>
          <a:endParaRPr lang="en-US"/>
        </a:p>
      </dgm:t>
    </dgm:pt>
    <dgm:pt modelId="{A81F34BB-D015-46F2-B1EC-7381A114BDB5}" type="sibTrans" cxnId="{8E6B9362-7B21-42B4-BB98-78B0711AF93C}">
      <dgm:prSet/>
      <dgm:spPr/>
      <dgm:t>
        <a:bodyPr/>
        <a:lstStyle/>
        <a:p>
          <a:endParaRPr lang="en-US"/>
        </a:p>
      </dgm:t>
    </dgm:pt>
    <dgm:pt modelId="{BA967E6D-42BE-45D3-8E80-C05F38692B98}">
      <dgm:prSet/>
      <dgm:spPr>
        <a:ln>
          <a:solidFill>
            <a:srgbClr val="60CAE4"/>
          </a:solidFill>
        </a:ln>
      </dgm:spPr>
      <dgm:t>
        <a:bodyPr/>
        <a:lstStyle/>
        <a:p>
          <a:pPr rtl="0"/>
          <a:r>
            <a:rPr lang="en-US" dirty="0" smtClean="0">
              <a:latin typeface="Arial" panose="020B0604020202020204" pitchFamily="34" charset="0"/>
              <a:cs typeface="Arial" panose="020B0604020202020204" pitchFamily="34" charset="0"/>
            </a:rPr>
            <a:t>Uncertainty around value of education</a:t>
          </a:r>
          <a:endParaRPr lang="en-US" dirty="0">
            <a:latin typeface="Arial" panose="020B0604020202020204" pitchFamily="34" charset="0"/>
            <a:cs typeface="Arial" panose="020B0604020202020204" pitchFamily="34" charset="0"/>
          </a:endParaRPr>
        </a:p>
      </dgm:t>
    </dgm:pt>
    <dgm:pt modelId="{FDF2F68D-3790-4483-8179-D07CB336E7EE}" type="parTrans" cxnId="{05B7F495-B1D2-4933-A562-1ACCA41B38C0}">
      <dgm:prSet/>
      <dgm:spPr/>
      <dgm:t>
        <a:bodyPr/>
        <a:lstStyle/>
        <a:p>
          <a:endParaRPr lang="en-US"/>
        </a:p>
      </dgm:t>
    </dgm:pt>
    <dgm:pt modelId="{87627D0A-7ADF-418D-B71A-838F3C966E06}" type="sibTrans" cxnId="{05B7F495-B1D2-4933-A562-1ACCA41B38C0}">
      <dgm:prSet/>
      <dgm:spPr/>
      <dgm:t>
        <a:bodyPr/>
        <a:lstStyle/>
        <a:p>
          <a:endParaRPr lang="en-US"/>
        </a:p>
      </dgm:t>
    </dgm:pt>
    <dgm:pt modelId="{B54AC20C-F494-4511-AD4D-73FA7EADF5F2}">
      <dgm:prSet/>
      <dgm:spPr>
        <a:ln>
          <a:solidFill>
            <a:srgbClr val="60CAE4"/>
          </a:solidFill>
        </a:ln>
      </dgm:spPr>
      <dgm:t>
        <a:bodyPr/>
        <a:lstStyle/>
        <a:p>
          <a:pPr rtl="0"/>
          <a:r>
            <a:rPr lang="en-US" smtClean="0">
              <a:latin typeface="Arial" panose="020B0604020202020204" pitchFamily="34" charset="0"/>
              <a:cs typeface="Arial" panose="020B0604020202020204" pitchFamily="34" charset="0"/>
            </a:rPr>
            <a:t>Fear of student loans</a:t>
          </a:r>
          <a:endParaRPr lang="en-US">
            <a:latin typeface="Arial" panose="020B0604020202020204" pitchFamily="34" charset="0"/>
            <a:cs typeface="Arial" panose="020B0604020202020204" pitchFamily="34" charset="0"/>
          </a:endParaRPr>
        </a:p>
      </dgm:t>
    </dgm:pt>
    <dgm:pt modelId="{FD445437-7537-4B68-824E-3D335AE5F5D2}" type="parTrans" cxnId="{27287C3D-74C6-41F0-A49B-64D64AAF4EF5}">
      <dgm:prSet/>
      <dgm:spPr/>
      <dgm:t>
        <a:bodyPr/>
        <a:lstStyle/>
        <a:p>
          <a:endParaRPr lang="en-US"/>
        </a:p>
      </dgm:t>
    </dgm:pt>
    <dgm:pt modelId="{5A529A13-F901-406C-81A6-39D64F6D0A97}" type="sibTrans" cxnId="{27287C3D-74C6-41F0-A49B-64D64AAF4EF5}">
      <dgm:prSet/>
      <dgm:spPr/>
      <dgm:t>
        <a:bodyPr/>
        <a:lstStyle/>
        <a:p>
          <a:endParaRPr lang="en-US"/>
        </a:p>
      </dgm:t>
    </dgm:pt>
    <dgm:pt modelId="{C0EA2462-08CD-4C95-971A-064CFB50BB70}">
      <dgm:prSet/>
      <dgm:spPr>
        <a:ln>
          <a:solidFill>
            <a:srgbClr val="60CAE4"/>
          </a:solidFill>
        </a:ln>
      </dgm:spPr>
      <dgm:t>
        <a:bodyPr/>
        <a:lstStyle/>
        <a:p>
          <a:pPr rtl="0"/>
          <a:r>
            <a:rPr lang="en-US" smtClean="0">
              <a:latin typeface="Arial" panose="020B0604020202020204" pitchFamily="34" charset="0"/>
              <a:cs typeface="Arial" panose="020B0604020202020204" pitchFamily="34" charset="0"/>
            </a:rPr>
            <a:t>Fear of sharing required financial information</a:t>
          </a:r>
          <a:endParaRPr lang="en-US">
            <a:latin typeface="Arial" panose="020B0604020202020204" pitchFamily="34" charset="0"/>
            <a:cs typeface="Arial" panose="020B0604020202020204" pitchFamily="34" charset="0"/>
          </a:endParaRPr>
        </a:p>
      </dgm:t>
    </dgm:pt>
    <dgm:pt modelId="{248BC89C-3FE3-401E-A274-7DEE2E6C2E34}" type="parTrans" cxnId="{640ABF46-4801-4390-B423-79259439EC37}">
      <dgm:prSet/>
      <dgm:spPr/>
      <dgm:t>
        <a:bodyPr/>
        <a:lstStyle/>
        <a:p>
          <a:endParaRPr lang="en-US"/>
        </a:p>
      </dgm:t>
    </dgm:pt>
    <dgm:pt modelId="{2349AB30-8C1A-4CE4-9017-0613703F38FA}" type="sibTrans" cxnId="{640ABF46-4801-4390-B423-79259439EC37}">
      <dgm:prSet/>
      <dgm:spPr/>
      <dgm:t>
        <a:bodyPr/>
        <a:lstStyle/>
        <a:p>
          <a:endParaRPr lang="en-US"/>
        </a:p>
      </dgm:t>
    </dgm:pt>
    <dgm:pt modelId="{78DAD33F-AD46-4776-8487-8BD8EC154325}">
      <dgm:prSet/>
      <dgm:spPr>
        <a:ln>
          <a:solidFill>
            <a:srgbClr val="60CAE4"/>
          </a:solidFill>
        </a:ln>
      </dgm:spPr>
      <dgm:t>
        <a:bodyPr/>
        <a:lstStyle/>
        <a:p>
          <a:pPr rtl="0"/>
          <a:r>
            <a:rPr lang="en-US" smtClean="0">
              <a:latin typeface="Arial" panose="020B0604020202020204" pitchFamily="34" charset="0"/>
              <a:cs typeface="Arial" panose="020B0604020202020204" pitchFamily="34" charset="0"/>
            </a:rPr>
            <a:t>Stop outs in the process</a:t>
          </a:r>
          <a:endParaRPr lang="en-US">
            <a:latin typeface="Arial" panose="020B0604020202020204" pitchFamily="34" charset="0"/>
            <a:cs typeface="Arial" panose="020B0604020202020204" pitchFamily="34" charset="0"/>
          </a:endParaRPr>
        </a:p>
      </dgm:t>
    </dgm:pt>
    <dgm:pt modelId="{AB78C398-7E89-449E-B87D-A1F542F47C38}" type="parTrans" cxnId="{D93945F2-33F3-4C8B-8CB7-EC17DEB29656}">
      <dgm:prSet/>
      <dgm:spPr/>
      <dgm:t>
        <a:bodyPr/>
        <a:lstStyle/>
        <a:p>
          <a:endParaRPr lang="en-US"/>
        </a:p>
      </dgm:t>
    </dgm:pt>
    <dgm:pt modelId="{01751EAA-1D36-4944-82AE-24C9960B51C1}" type="sibTrans" cxnId="{D93945F2-33F3-4C8B-8CB7-EC17DEB29656}">
      <dgm:prSet/>
      <dgm:spPr/>
      <dgm:t>
        <a:bodyPr/>
        <a:lstStyle/>
        <a:p>
          <a:endParaRPr lang="en-US"/>
        </a:p>
      </dgm:t>
    </dgm:pt>
    <dgm:pt modelId="{516C0641-E4C2-40F2-949C-C5C5C28CAE0B}" type="pres">
      <dgm:prSet presAssocID="{F979A665-089B-4C82-AF96-3C4B5672B486}" presName="linear" presStyleCnt="0">
        <dgm:presLayoutVars>
          <dgm:dir/>
          <dgm:animLvl val="lvl"/>
          <dgm:resizeHandles val="exact"/>
        </dgm:presLayoutVars>
      </dgm:prSet>
      <dgm:spPr/>
      <dgm:t>
        <a:bodyPr/>
        <a:lstStyle/>
        <a:p>
          <a:endParaRPr lang="en-US"/>
        </a:p>
      </dgm:t>
    </dgm:pt>
    <dgm:pt modelId="{AE26A60F-A643-44A6-A974-4DE999C7A89C}" type="pres">
      <dgm:prSet presAssocID="{C7621CC8-B28F-4A87-870C-979D9D5A1510}" presName="parentLin" presStyleCnt="0"/>
      <dgm:spPr/>
    </dgm:pt>
    <dgm:pt modelId="{6741A90C-15C1-451D-B47A-83FBD7958FDB}" type="pres">
      <dgm:prSet presAssocID="{C7621CC8-B28F-4A87-870C-979D9D5A1510}" presName="parentLeftMargin" presStyleLbl="node1" presStyleIdx="0" presStyleCnt="2"/>
      <dgm:spPr/>
      <dgm:t>
        <a:bodyPr/>
        <a:lstStyle/>
        <a:p>
          <a:endParaRPr lang="en-US"/>
        </a:p>
      </dgm:t>
    </dgm:pt>
    <dgm:pt modelId="{A381F1B0-6F09-4BEB-A1AE-927FA613B225}" type="pres">
      <dgm:prSet presAssocID="{C7621CC8-B28F-4A87-870C-979D9D5A1510}" presName="parentText" presStyleLbl="node1" presStyleIdx="0" presStyleCnt="2">
        <dgm:presLayoutVars>
          <dgm:chMax val="0"/>
          <dgm:bulletEnabled val="1"/>
        </dgm:presLayoutVars>
      </dgm:prSet>
      <dgm:spPr>
        <a:prstGeom prst="rect">
          <a:avLst/>
        </a:prstGeom>
      </dgm:spPr>
      <dgm:t>
        <a:bodyPr/>
        <a:lstStyle/>
        <a:p>
          <a:endParaRPr lang="en-US"/>
        </a:p>
      </dgm:t>
    </dgm:pt>
    <dgm:pt modelId="{DCE33275-DC97-4D5C-A5CB-A6C996A2951E}" type="pres">
      <dgm:prSet presAssocID="{C7621CC8-B28F-4A87-870C-979D9D5A1510}" presName="negativeSpace" presStyleCnt="0"/>
      <dgm:spPr/>
    </dgm:pt>
    <dgm:pt modelId="{CF2B38D8-F8E6-479F-92F0-3AD0C61569DF}" type="pres">
      <dgm:prSet presAssocID="{C7621CC8-B28F-4A87-870C-979D9D5A1510}" presName="childText" presStyleLbl="conFgAcc1" presStyleIdx="0" presStyleCnt="2">
        <dgm:presLayoutVars>
          <dgm:bulletEnabled val="1"/>
        </dgm:presLayoutVars>
      </dgm:prSet>
      <dgm:spPr/>
      <dgm:t>
        <a:bodyPr/>
        <a:lstStyle/>
        <a:p>
          <a:endParaRPr lang="en-US"/>
        </a:p>
      </dgm:t>
    </dgm:pt>
    <dgm:pt modelId="{443BEC86-9B5B-45B7-ABFF-B858D895255C}" type="pres">
      <dgm:prSet presAssocID="{9F520638-3191-418A-B27B-21A5C4E0BE84}" presName="spaceBetweenRectangles" presStyleCnt="0"/>
      <dgm:spPr/>
    </dgm:pt>
    <dgm:pt modelId="{EEB1A23F-45B3-4C2A-84AB-EB3736944404}" type="pres">
      <dgm:prSet presAssocID="{588E7672-019C-439D-AF5F-3ED16236A0BD}" presName="parentLin" presStyleCnt="0"/>
      <dgm:spPr/>
    </dgm:pt>
    <dgm:pt modelId="{48A04877-BF63-44D4-BC7A-A239D9EFFB17}" type="pres">
      <dgm:prSet presAssocID="{588E7672-019C-439D-AF5F-3ED16236A0BD}" presName="parentLeftMargin" presStyleLbl="node1" presStyleIdx="0" presStyleCnt="2"/>
      <dgm:spPr/>
      <dgm:t>
        <a:bodyPr/>
        <a:lstStyle/>
        <a:p>
          <a:endParaRPr lang="en-US"/>
        </a:p>
      </dgm:t>
    </dgm:pt>
    <dgm:pt modelId="{F5E922C3-E795-4E8A-BEEB-7DF501373393}" type="pres">
      <dgm:prSet presAssocID="{588E7672-019C-439D-AF5F-3ED16236A0BD}" presName="parentText" presStyleLbl="node1" presStyleIdx="1" presStyleCnt="2">
        <dgm:presLayoutVars>
          <dgm:chMax val="0"/>
          <dgm:bulletEnabled val="1"/>
        </dgm:presLayoutVars>
      </dgm:prSet>
      <dgm:spPr>
        <a:prstGeom prst="rect">
          <a:avLst/>
        </a:prstGeom>
      </dgm:spPr>
      <dgm:t>
        <a:bodyPr/>
        <a:lstStyle/>
        <a:p>
          <a:endParaRPr lang="en-US"/>
        </a:p>
      </dgm:t>
    </dgm:pt>
    <dgm:pt modelId="{4EDF4206-B4E6-4A59-9482-ED0E4197F264}" type="pres">
      <dgm:prSet presAssocID="{588E7672-019C-439D-AF5F-3ED16236A0BD}" presName="negativeSpace" presStyleCnt="0"/>
      <dgm:spPr/>
    </dgm:pt>
    <dgm:pt modelId="{43DBE818-C2CE-46D9-828E-1875B6971162}" type="pres">
      <dgm:prSet presAssocID="{588E7672-019C-439D-AF5F-3ED16236A0BD}" presName="childText" presStyleLbl="conFgAcc1" presStyleIdx="1" presStyleCnt="2">
        <dgm:presLayoutVars>
          <dgm:bulletEnabled val="1"/>
        </dgm:presLayoutVars>
      </dgm:prSet>
      <dgm:spPr/>
      <dgm:t>
        <a:bodyPr/>
        <a:lstStyle/>
        <a:p>
          <a:endParaRPr lang="en-US"/>
        </a:p>
      </dgm:t>
    </dgm:pt>
  </dgm:ptLst>
  <dgm:cxnLst>
    <dgm:cxn modelId="{B322E2F4-6C43-49BC-B555-5B40C8EBBB72}" type="presOf" srcId="{C7621CC8-B28F-4A87-870C-979D9D5A1510}" destId="{6741A90C-15C1-451D-B47A-83FBD7958FDB}" srcOrd="0" destOrd="0" presId="urn:microsoft.com/office/officeart/2005/8/layout/list1"/>
    <dgm:cxn modelId="{640ABF46-4801-4390-B423-79259439EC37}" srcId="{588E7672-019C-439D-AF5F-3ED16236A0BD}" destId="{C0EA2462-08CD-4C95-971A-064CFB50BB70}" srcOrd="4" destOrd="0" parTransId="{248BC89C-3FE3-401E-A274-7DEE2E6C2E34}" sibTransId="{2349AB30-8C1A-4CE4-9017-0613703F38FA}"/>
    <dgm:cxn modelId="{FE861B30-ABCA-4F2B-837C-1459376C43CC}" type="presOf" srcId="{588E7672-019C-439D-AF5F-3ED16236A0BD}" destId="{F5E922C3-E795-4E8A-BEEB-7DF501373393}" srcOrd="1" destOrd="0" presId="urn:microsoft.com/office/officeart/2005/8/layout/list1"/>
    <dgm:cxn modelId="{767A569E-6217-488E-AD1A-27D72DAC8C2D}" srcId="{C7621CC8-B28F-4A87-870C-979D9D5A1510}" destId="{2AF7B6EA-6BDB-4866-B2C0-425B30D739AD}" srcOrd="0" destOrd="0" parTransId="{9EFE9C17-2847-4CBD-92C2-1DB4ACDDF43D}" sibTransId="{C5ABAA85-4A1D-406D-ADDF-9C5194F18D2F}"/>
    <dgm:cxn modelId="{1A2FD799-FDF6-4397-A73B-6D1710330B02}" type="presOf" srcId="{F9931A0F-9D7D-49C1-8F54-660085C0BBE5}" destId="{43DBE818-C2CE-46D9-828E-1875B6971162}" srcOrd="0" destOrd="1" presId="urn:microsoft.com/office/officeart/2005/8/layout/list1"/>
    <dgm:cxn modelId="{27287C3D-74C6-41F0-A49B-64D64AAF4EF5}" srcId="{588E7672-019C-439D-AF5F-3ED16236A0BD}" destId="{B54AC20C-F494-4511-AD4D-73FA7EADF5F2}" srcOrd="3" destOrd="0" parTransId="{FD445437-7537-4B68-824E-3D335AE5F5D2}" sibTransId="{5A529A13-F901-406C-81A6-39D64F6D0A97}"/>
    <dgm:cxn modelId="{43DB0F29-E28D-453B-900C-7F5CBB2B6E34}" srcId="{588E7672-019C-439D-AF5F-3ED16236A0BD}" destId="{622F9BC3-F7F8-448A-A8B3-553ECCAA2A27}" srcOrd="0" destOrd="0" parTransId="{CF02C044-9189-45AE-8489-13C3A5796FD4}" sibTransId="{79C0191B-DB1B-4201-8896-1C9D428B1D26}"/>
    <dgm:cxn modelId="{05B7F495-B1D2-4933-A562-1ACCA41B38C0}" srcId="{588E7672-019C-439D-AF5F-3ED16236A0BD}" destId="{BA967E6D-42BE-45D3-8E80-C05F38692B98}" srcOrd="2" destOrd="0" parTransId="{FDF2F68D-3790-4483-8179-D07CB336E7EE}" sibTransId="{87627D0A-7ADF-418D-B71A-838F3C966E06}"/>
    <dgm:cxn modelId="{D93945F2-33F3-4C8B-8CB7-EC17DEB29656}" srcId="{588E7672-019C-439D-AF5F-3ED16236A0BD}" destId="{78DAD33F-AD46-4776-8487-8BD8EC154325}" srcOrd="5" destOrd="0" parTransId="{AB78C398-7E89-449E-B87D-A1F542F47C38}" sibTransId="{01751EAA-1D36-4944-82AE-24C9960B51C1}"/>
    <dgm:cxn modelId="{95EEFC49-94C2-4479-8160-9E481514628C}" srcId="{F979A665-089B-4C82-AF96-3C4B5672B486}" destId="{588E7672-019C-439D-AF5F-3ED16236A0BD}" srcOrd="1" destOrd="0" parTransId="{A9ED0AE0-E8D9-4EEA-8A04-B3238EEA1425}" sibTransId="{209894B6-D362-40D8-8283-D7D944D13303}"/>
    <dgm:cxn modelId="{D8B26750-B341-4045-B235-8821295CDC25}" type="presOf" srcId="{F979A665-089B-4C82-AF96-3C4B5672B486}" destId="{516C0641-E4C2-40F2-949C-C5C5C28CAE0B}" srcOrd="0" destOrd="0" presId="urn:microsoft.com/office/officeart/2005/8/layout/list1"/>
    <dgm:cxn modelId="{69BA19D1-98E4-4DE2-B65C-C12861A5B9AB}" type="presOf" srcId="{588E7672-019C-439D-AF5F-3ED16236A0BD}" destId="{48A04877-BF63-44D4-BC7A-A239D9EFFB17}" srcOrd="0" destOrd="0" presId="urn:microsoft.com/office/officeart/2005/8/layout/list1"/>
    <dgm:cxn modelId="{A0340CAA-0A59-43A8-830F-5E741BECC9EF}" type="presOf" srcId="{78DAD33F-AD46-4776-8487-8BD8EC154325}" destId="{43DBE818-C2CE-46D9-828E-1875B6971162}" srcOrd="0" destOrd="5" presId="urn:microsoft.com/office/officeart/2005/8/layout/list1"/>
    <dgm:cxn modelId="{F27F6DA2-735C-4EAC-BCF5-A1C9B853EA77}" type="presOf" srcId="{867C15D7-544F-4A15-8AA7-C73F4AFCB902}" destId="{CF2B38D8-F8E6-479F-92F0-3AD0C61569DF}" srcOrd="0" destOrd="1" presId="urn:microsoft.com/office/officeart/2005/8/layout/list1"/>
    <dgm:cxn modelId="{EDFC644E-8EF7-4680-8AE8-95269284139A}" type="presOf" srcId="{C0EA2462-08CD-4C95-971A-064CFB50BB70}" destId="{43DBE818-C2CE-46D9-828E-1875B6971162}" srcOrd="0" destOrd="4" presId="urn:microsoft.com/office/officeart/2005/8/layout/list1"/>
    <dgm:cxn modelId="{8028B485-72F8-41C0-9182-DD28FD7F9F3C}" type="presOf" srcId="{BA967E6D-42BE-45D3-8E80-C05F38692B98}" destId="{43DBE818-C2CE-46D9-828E-1875B6971162}" srcOrd="0" destOrd="2" presId="urn:microsoft.com/office/officeart/2005/8/layout/list1"/>
    <dgm:cxn modelId="{ED1905CC-91CD-4420-9022-43AE57AEC47D}" type="presOf" srcId="{C7621CC8-B28F-4A87-870C-979D9D5A1510}" destId="{A381F1B0-6F09-4BEB-A1AE-927FA613B225}" srcOrd="1" destOrd="0" presId="urn:microsoft.com/office/officeart/2005/8/layout/list1"/>
    <dgm:cxn modelId="{CBF113D8-3ECE-42D5-ADF1-9CE1310241E5}" type="presOf" srcId="{B54AC20C-F494-4511-AD4D-73FA7EADF5F2}" destId="{43DBE818-C2CE-46D9-828E-1875B6971162}" srcOrd="0" destOrd="3" presId="urn:microsoft.com/office/officeart/2005/8/layout/list1"/>
    <dgm:cxn modelId="{D9D9EEB0-4F09-4910-9C4B-3CF3B6C69C86}" srcId="{F979A665-089B-4C82-AF96-3C4B5672B486}" destId="{C7621CC8-B28F-4A87-870C-979D9D5A1510}" srcOrd="0" destOrd="0" parTransId="{2BB9B5F8-906D-44EB-BFFF-2D6B961E17A4}" sibTransId="{9F520638-3191-418A-B27B-21A5C4E0BE84}"/>
    <dgm:cxn modelId="{898B1816-E049-406B-A8A7-31542820FC0B}" srcId="{C7621CC8-B28F-4A87-870C-979D9D5A1510}" destId="{867C15D7-544F-4A15-8AA7-C73F4AFCB902}" srcOrd="1" destOrd="0" parTransId="{23EA1BAA-8806-41DA-828C-D9464ABCC14B}" sibTransId="{8D17359B-82C6-4CED-8F1C-B1C72E22F0BC}"/>
    <dgm:cxn modelId="{BF19DB8B-E8C7-458B-93F2-5A528E59DFA1}" type="presOf" srcId="{622F9BC3-F7F8-448A-A8B3-553ECCAA2A27}" destId="{43DBE818-C2CE-46D9-828E-1875B6971162}" srcOrd="0" destOrd="0" presId="urn:microsoft.com/office/officeart/2005/8/layout/list1"/>
    <dgm:cxn modelId="{69DF4479-2EA2-4A80-BC0A-8932D5FE69E1}" type="presOf" srcId="{2AF7B6EA-6BDB-4866-B2C0-425B30D739AD}" destId="{CF2B38D8-F8E6-479F-92F0-3AD0C61569DF}" srcOrd="0" destOrd="0" presId="urn:microsoft.com/office/officeart/2005/8/layout/list1"/>
    <dgm:cxn modelId="{8E6B9362-7B21-42B4-BB98-78B0711AF93C}" srcId="{588E7672-019C-439D-AF5F-3ED16236A0BD}" destId="{F9931A0F-9D7D-49C1-8F54-660085C0BBE5}" srcOrd="1" destOrd="0" parTransId="{13AC6005-139E-4B0D-AB3A-35329C528C31}" sibTransId="{A81F34BB-D015-46F2-B1EC-7381A114BDB5}"/>
    <dgm:cxn modelId="{A2B8E5E2-6460-4196-967B-A80ECF4D195B}" type="presParOf" srcId="{516C0641-E4C2-40F2-949C-C5C5C28CAE0B}" destId="{AE26A60F-A643-44A6-A974-4DE999C7A89C}" srcOrd="0" destOrd="0" presId="urn:microsoft.com/office/officeart/2005/8/layout/list1"/>
    <dgm:cxn modelId="{30A11E81-708C-4F8D-BC79-9FE8962EB926}" type="presParOf" srcId="{AE26A60F-A643-44A6-A974-4DE999C7A89C}" destId="{6741A90C-15C1-451D-B47A-83FBD7958FDB}" srcOrd="0" destOrd="0" presId="urn:microsoft.com/office/officeart/2005/8/layout/list1"/>
    <dgm:cxn modelId="{A9113431-8DEE-41AB-97D1-91DEFFD5BF84}" type="presParOf" srcId="{AE26A60F-A643-44A6-A974-4DE999C7A89C}" destId="{A381F1B0-6F09-4BEB-A1AE-927FA613B225}" srcOrd="1" destOrd="0" presId="urn:microsoft.com/office/officeart/2005/8/layout/list1"/>
    <dgm:cxn modelId="{43D01B57-7EF7-4A3C-9A66-795597647C01}" type="presParOf" srcId="{516C0641-E4C2-40F2-949C-C5C5C28CAE0B}" destId="{DCE33275-DC97-4D5C-A5CB-A6C996A2951E}" srcOrd="1" destOrd="0" presId="urn:microsoft.com/office/officeart/2005/8/layout/list1"/>
    <dgm:cxn modelId="{9215518C-1E7A-4749-9F13-CE841E940C65}" type="presParOf" srcId="{516C0641-E4C2-40F2-949C-C5C5C28CAE0B}" destId="{CF2B38D8-F8E6-479F-92F0-3AD0C61569DF}" srcOrd="2" destOrd="0" presId="urn:microsoft.com/office/officeart/2005/8/layout/list1"/>
    <dgm:cxn modelId="{89759E4F-E791-46EC-841B-CD5993C2D2DD}" type="presParOf" srcId="{516C0641-E4C2-40F2-949C-C5C5C28CAE0B}" destId="{443BEC86-9B5B-45B7-ABFF-B858D895255C}" srcOrd="3" destOrd="0" presId="urn:microsoft.com/office/officeart/2005/8/layout/list1"/>
    <dgm:cxn modelId="{824BC01C-258F-4681-B86B-EEFB56E104F2}" type="presParOf" srcId="{516C0641-E4C2-40F2-949C-C5C5C28CAE0B}" destId="{EEB1A23F-45B3-4C2A-84AB-EB3736944404}" srcOrd="4" destOrd="0" presId="urn:microsoft.com/office/officeart/2005/8/layout/list1"/>
    <dgm:cxn modelId="{5F53730E-1E6C-45CB-8062-47A6BA618A53}" type="presParOf" srcId="{EEB1A23F-45B3-4C2A-84AB-EB3736944404}" destId="{48A04877-BF63-44D4-BC7A-A239D9EFFB17}" srcOrd="0" destOrd="0" presId="urn:microsoft.com/office/officeart/2005/8/layout/list1"/>
    <dgm:cxn modelId="{D652ECE1-29B5-4470-86E7-77CFE1BEB997}" type="presParOf" srcId="{EEB1A23F-45B3-4C2A-84AB-EB3736944404}" destId="{F5E922C3-E795-4E8A-BEEB-7DF501373393}" srcOrd="1" destOrd="0" presId="urn:microsoft.com/office/officeart/2005/8/layout/list1"/>
    <dgm:cxn modelId="{C4354CD0-E759-4AC0-A8DE-96BCEF1EF877}" type="presParOf" srcId="{516C0641-E4C2-40F2-949C-C5C5C28CAE0B}" destId="{4EDF4206-B4E6-4A59-9482-ED0E4197F264}" srcOrd="5" destOrd="0" presId="urn:microsoft.com/office/officeart/2005/8/layout/list1"/>
    <dgm:cxn modelId="{2622AF46-A60A-4D52-90D2-D73A60DABF40}" type="presParOf" srcId="{516C0641-E4C2-40F2-949C-C5C5C28CAE0B}" destId="{43DBE818-C2CE-46D9-828E-1875B69711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1CF1A9-C125-45A1-8EC3-7B7C72A983CD}"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D12DFCA5-54FB-4844-82C7-0A3B1339A126}">
      <dgm:prSet custT="1"/>
      <dgm:spPr>
        <a:solidFill>
          <a:srgbClr val="60CAE4"/>
        </a:solidFill>
      </dgm:spPr>
      <dgm:t>
        <a:bodyPr/>
        <a:lstStyle/>
        <a:p>
          <a:pPr rtl="0"/>
          <a:r>
            <a:rPr lang="en-US" sz="2400" b="0" i="0" dirty="0" smtClean="0">
              <a:solidFill>
                <a:schemeClr val="bg1"/>
              </a:solidFill>
              <a:latin typeface="Arial" panose="020B0604020202020204" pitchFamily="34" charset="0"/>
              <a:cs typeface="Arial" panose="020B0604020202020204" pitchFamily="34" charset="0"/>
            </a:rPr>
            <a:t>Understanding the college process</a:t>
          </a:r>
          <a:endParaRPr lang="en-US" sz="2400" b="0" dirty="0">
            <a:solidFill>
              <a:schemeClr val="bg1"/>
            </a:solidFill>
            <a:latin typeface="Arial" panose="020B0604020202020204" pitchFamily="34" charset="0"/>
            <a:cs typeface="Arial" panose="020B0604020202020204" pitchFamily="34" charset="0"/>
          </a:endParaRPr>
        </a:p>
      </dgm:t>
    </dgm:pt>
    <dgm:pt modelId="{69CED0D1-B129-4C63-A566-BF99FB7DD663}" type="parTrans" cxnId="{26D8420F-4560-4B81-A78F-8F0D8D1824CE}">
      <dgm:prSet/>
      <dgm:spPr/>
      <dgm:t>
        <a:bodyPr/>
        <a:lstStyle/>
        <a:p>
          <a:endParaRPr lang="en-US" b="0">
            <a:latin typeface="Arial" panose="020B0604020202020204" pitchFamily="34" charset="0"/>
            <a:cs typeface="Arial" panose="020B0604020202020204" pitchFamily="34" charset="0"/>
          </a:endParaRPr>
        </a:p>
      </dgm:t>
    </dgm:pt>
    <dgm:pt modelId="{844CDF4D-5B31-49A2-B7F0-555E23EEBFDB}" type="sibTrans" cxnId="{26D8420F-4560-4B81-A78F-8F0D8D1824CE}">
      <dgm:prSet/>
      <dgm:spPr/>
      <dgm:t>
        <a:bodyPr/>
        <a:lstStyle/>
        <a:p>
          <a:endParaRPr lang="en-US" b="0">
            <a:latin typeface="Arial" panose="020B0604020202020204" pitchFamily="34" charset="0"/>
            <a:cs typeface="Arial" panose="020B0604020202020204" pitchFamily="34" charset="0"/>
          </a:endParaRPr>
        </a:p>
      </dgm:t>
    </dgm:pt>
    <dgm:pt modelId="{0FF415F9-FC56-455F-A4C1-1F0139DDBF89}">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School opportunities</a:t>
          </a:r>
          <a:endParaRPr lang="en-US" sz="2000" b="0" dirty="0">
            <a:latin typeface="Arial" panose="020B0604020202020204" pitchFamily="34" charset="0"/>
            <a:cs typeface="Arial" panose="020B0604020202020204" pitchFamily="34" charset="0"/>
          </a:endParaRPr>
        </a:p>
      </dgm:t>
    </dgm:pt>
    <dgm:pt modelId="{3ADDA465-C7C3-498C-9522-6EAE78A4C034}" type="parTrans" cxnId="{694F8254-B571-4ADA-B981-445B033899D7}">
      <dgm:prSet/>
      <dgm:spPr/>
      <dgm:t>
        <a:bodyPr/>
        <a:lstStyle/>
        <a:p>
          <a:endParaRPr lang="en-US" b="0">
            <a:latin typeface="Arial" panose="020B0604020202020204" pitchFamily="34" charset="0"/>
            <a:cs typeface="Arial" panose="020B0604020202020204" pitchFamily="34" charset="0"/>
          </a:endParaRPr>
        </a:p>
      </dgm:t>
    </dgm:pt>
    <dgm:pt modelId="{C70F7D43-E489-4AF4-A078-00797E1E3E22}" type="sibTrans" cxnId="{694F8254-B571-4ADA-B981-445B033899D7}">
      <dgm:prSet/>
      <dgm:spPr/>
      <dgm:t>
        <a:bodyPr/>
        <a:lstStyle/>
        <a:p>
          <a:endParaRPr lang="en-US" b="0">
            <a:latin typeface="Arial" panose="020B0604020202020204" pitchFamily="34" charset="0"/>
            <a:cs typeface="Arial" panose="020B0604020202020204" pitchFamily="34" charset="0"/>
          </a:endParaRPr>
        </a:p>
      </dgm:t>
    </dgm:pt>
    <dgm:pt modelId="{00EB1AF0-1BBD-40FB-BDB7-D9076BDC291C}">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Admission requirements</a:t>
          </a:r>
          <a:endParaRPr lang="en-US" sz="2000" b="0" dirty="0">
            <a:latin typeface="Arial" panose="020B0604020202020204" pitchFamily="34" charset="0"/>
            <a:cs typeface="Arial" panose="020B0604020202020204" pitchFamily="34" charset="0"/>
          </a:endParaRPr>
        </a:p>
      </dgm:t>
    </dgm:pt>
    <dgm:pt modelId="{1BB30E83-8A9D-4E5A-8AFA-FCC184F43E4F}" type="parTrans" cxnId="{EC503991-EEA5-41F2-A28A-9F8BEED9910C}">
      <dgm:prSet/>
      <dgm:spPr/>
      <dgm:t>
        <a:bodyPr/>
        <a:lstStyle/>
        <a:p>
          <a:endParaRPr lang="en-US" b="0">
            <a:latin typeface="Arial" panose="020B0604020202020204" pitchFamily="34" charset="0"/>
            <a:cs typeface="Arial" panose="020B0604020202020204" pitchFamily="34" charset="0"/>
          </a:endParaRPr>
        </a:p>
      </dgm:t>
    </dgm:pt>
    <dgm:pt modelId="{63092B83-BC3C-4CD1-93B2-8291343DC76B}" type="sibTrans" cxnId="{EC503991-EEA5-41F2-A28A-9F8BEED9910C}">
      <dgm:prSet/>
      <dgm:spPr/>
      <dgm:t>
        <a:bodyPr/>
        <a:lstStyle/>
        <a:p>
          <a:endParaRPr lang="en-US" b="0">
            <a:latin typeface="Arial" panose="020B0604020202020204" pitchFamily="34" charset="0"/>
            <a:cs typeface="Arial" panose="020B0604020202020204" pitchFamily="34" charset="0"/>
          </a:endParaRPr>
        </a:p>
      </dgm:t>
    </dgm:pt>
    <dgm:pt modelId="{4FC2AA9A-A8D4-43EF-AD69-3D1A7DAEB558}">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Financial aid process </a:t>
          </a:r>
          <a:endParaRPr lang="en-US" sz="2000" b="0" dirty="0">
            <a:latin typeface="Arial" panose="020B0604020202020204" pitchFamily="34" charset="0"/>
            <a:cs typeface="Arial" panose="020B0604020202020204" pitchFamily="34" charset="0"/>
          </a:endParaRPr>
        </a:p>
      </dgm:t>
    </dgm:pt>
    <dgm:pt modelId="{8A0342FE-821F-40F3-AA32-ABC7E2C3B5B5}" type="parTrans" cxnId="{9961588A-6124-49FA-A6A3-0E6A77C5F4A3}">
      <dgm:prSet/>
      <dgm:spPr/>
      <dgm:t>
        <a:bodyPr/>
        <a:lstStyle/>
        <a:p>
          <a:endParaRPr lang="en-US" b="0">
            <a:latin typeface="Arial" panose="020B0604020202020204" pitchFamily="34" charset="0"/>
            <a:cs typeface="Arial" panose="020B0604020202020204" pitchFamily="34" charset="0"/>
          </a:endParaRPr>
        </a:p>
      </dgm:t>
    </dgm:pt>
    <dgm:pt modelId="{633A4C6A-85FD-4465-A0EF-B8CB3D211872}" type="sibTrans" cxnId="{9961588A-6124-49FA-A6A3-0E6A77C5F4A3}">
      <dgm:prSet/>
      <dgm:spPr/>
      <dgm:t>
        <a:bodyPr/>
        <a:lstStyle/>
        <a:p>
          <a:endParaRPr lang="en-US" b="0">
            <a:latin typeface="Arial" panose="020B0604020202020204" pitchFamily="34" charset="0"/>
            <a:cs typeface="Arial" panose="020B0604020202020204" pitchFamily="34" charset="0"/>
          </a:endParaRPr>
        </a:p>
      </dgm:t>
    </dgm:pt>
    <dgm:pt modelId="{AAD6F4E5-17A4-4148-85D4-602519E8DBA5}">
      <dgm:prSet custT="1"/>
      <dgm:spPr>
        <a:solidFill>
          <a:srgbClr val="60CAE4"/>
        </a:solidFill>
      </dgm:spPr>
      <dgm:t>
        <a:bodyPr/>
        <a:lstStyle/>
        <a:p>
          <a:pPr rtl="0"/>
          <a:r>
            <a:rPr lang="en-US" sz="2400" b="0" i="0" dirty="0" smtClean="0">
              <a:solidFill>
                <a:schemeClr val="bg1"/>
              </a:solidFill>
              <a:latin typeface="Arial" panose="020B0604020202020204" pitchFamily="34" charset="0"/>
              <a:cs typeface="Arial" panose="020B0604020202020204" pitchFamily="34" charset="0"/>
            </a:rPr>
            <a:t>Understanding long-term implications</a:t>
          </a:r>
          <a:endParaRPr lang="en-US" sz="2400" b="0" dirty="0">
            <a:solidFill>
              <a:schemeClr val="bg1"/>
            </a:solidFill>
            <a:latin typeface="Arial" panose="020B0604020202020204" pitchFamily="34" charset="0"/>
            <a:cs typeface="Arial" panose="020B0604020202020204" pitchFamily="34" charset="0"/>
          </a:endParaRPr>
        </a:p>
      </dgm:t>
    </dgm:pt>
    <dgm:pt modelId="{8537DA05-FC45-40A7-9D4D-B56486677553}" type="parTrans" cxnId="{AB3257B9-1447-4982-A145-914CEA7A56BE}">
      <dgm:prSet/>
      <dgm:spPr/>
      <dgm:t>
        <a:bodyPr/>
        <a:lstStyle/>
        <a:p>
          <a:endParaRPr lang="en-US" b="0">
            <a:latin typeface="Arial" panose="020B0604020202020204" pitchFamily="34" charset="0"/>
            <a:cs typeface="Arial" panose="020B0604020202020204" pitchFamily="34" charset="0"/>
          </a:endParaRPr>
        </a:p>
      </dgm:t>
    </dgm:pt>
    <dgm:pt modelId="{88E2616C-4652-4FBD-BEAB-666D1A05E504}" type="sibTrans" cxnId="{AB3257B9-1447-4982-A145-914CEA7A56BE}">
      <dgm:prSet/>
      <dgm:spPr/>
      <dgm:t>
        <a:bodyPr/>
        <a:lstStyle/>
        <a:p>
          <a:endParaRPr lang="en-US" b="0">
            <a:latin typeface="Arial" panose="020B0604020202020204" pitchFamily="34" charset="0"/>
            <a:cs typeface="Arial" panose="020B0604020202020204" pitchFamily="34" charset="0"/>
          </a:endParaRPr>
        </a:p>
      </dgm:t>
    </dgm:pt>
    <dgm:pt modelId="{A32691F5-8B57-44DE-9AF5-D95372998F43}">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Job opportunities</a:t>
          </a:r>
          <a:endParaRPr lang="en-US" sz="2000" b="0" dirty="0">
            <a:latin typeface="Arial" panose="020B0604020202020204" pitchFamily="34" charset="0"/>
            <a:cs typeface="Arial" panose="020B0604020202020204" pitchFamily="34" charset="0"/>
          </a:endParaRPr>
        </a:p>
      </dgm:t>
    </dgm:pt>
    <dgm:pt modelId="{5D95BA74-DA35-4022-83DF-B0BFAB5546FF}" type="parTrans" cxnId="{97244359-4F18-4B35-9437-FB31E44ECD2A}">
      <dgm:prSet/>
      <dgm:spPr/>
      <dgm:t>
        <a:bodyPr/>
        <a:lstStyle/>
        <a:p>
          <a:endParaRPr lang="en-US" b="0">
            <a:latin typeface="Arial" panose="020B0604020202020204" pitchFamily="34" charset="0"/>
            <a:cs typeface="Arial" panose="020B0604020202020204" pitchFamily="34" charset="0"/>
          </a:endParaRPr>
        </a:p>
      </dgm:t>
    </dgm:pt>
    <dgm:pt modelId="{B4978583-0B4A-417A-99B0-1C5059DDECA5}" type="sibTrans" cxnId="{97244359-4F18-4B35-9437-FB31E44ECD2A}">
      <dgm:prSet/>
      <dgm:spPr/>
      <dgm:t>
        <a:bodyPr/>
        <a:lstStyle/>
        <a:p>
          <a:endParaRPr lang="en-US" b="0">
            <a:latin typeface="Arial" panose="020B0604020202020204" pitchFamily="34" charset="0"/>
            <a:cs typeface="Arial" panose="020B0604020202020204" pitchFamily="34" charset="0"/>
          </a:endParaRPr>
        </a:p>
      </dgm:t>
    </dgm:pt>
    <dgm:pt modelId="{6AFD9860-1083-4699-8199-97DDA945039D}">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Debt impact</a:t>
          </a:r>
          <a:endParaRPr lang="en-US" sz="2000" b="0" dirty="0">
            <a:latin typeface="Arial" panose="020B0604020202020204" pitchFamily="34" charset="0"/>
            <a:cs typeface="Arial" panose="020B0604020202020204" pitchFamily="34" charset="0"/>
          </a:endParaRPr>
        </a:p>
      </dgm:t>
    </dgm:pt>
    <dgm:pt modelId="{627FD2CB-F88D-446C-B727-4070123E8C89}" type="parTrans" cxnId="{B001EB22-8355-457B-A351-7121FBC2CCB1}">
      <dgm:prSet/>
      <dgm:spPr/>
      <dgm:t>
        <a:bodyPr/>
        <a:lstStyle/>
        <a:p>
          <a:endParaRPr lang="en-US" b="0">
            <a:latin typeface="Arial" panose="020B0604020202020204" pitchFamily="34" charset="0"/>
            <a:cs typeface="Arial" panose="020B0604020202020204" pitchFamily="34" charset="0"/>
          </a:endParaRPr>
        </a:p>
      </dgm:t>
    </dgm:pt>
    <dgm:pt modelId="{F18545C2-BA26-4542-88D9-E861399287E3}" type="sibTrans" cxnId="{B001EB22-8355-457B-A351-7121FBC2CCB1}">
      <dgm:prSet/>
      <dgm:spPr/>
      <dgm:t>
        <a:bodyPr/>
        <a:lstStyle/>
        <a:p>
          <a:endParaRPr lang="en-US" b="0">
            <a:latin typeface="Arial" panose="020B0604020202020204" pitchFamily="34" charset="0"/>
            <a:cs typeface="Arial" panose="020B0604020202020204" pitchFamily="34" charset="0"/>
          </a:endParaRPr>
        </a:p>
      </dgm:t>
    </dgm:pt>
    <dgm:pt modelId="{5AACF093-371B-4EA2-8FA2-32394D7A9A6B}">
      <dgm:prSet custT="1"/>
      <dgm:spPr>
        <a:solidFill>
          <a:srgbClr val="576172"/>
        </a:solidFill>
      </dgm:spPr>
      <dgm:t>
        <a:bodyPr/>
        <a:lstStyle/>
        <a:p>
          <a:pPr rtl="0"/>
          <a:r>
            <a:rPr lang="en-US" sz="2000" b="0" dirty="0" smtClean="0">
              <a:latin typeface="Arial" panose="020B0604020202020204" pitchFamily="34" charset="0"/>
              <a:cs typeface="Arial" panose="020B0604020202020204" pitchFamily="34" charset="0"/>
            </a:rPr>
            <a:t>Return on investment</a:t>
          </a:r>
          <a:endParaRPr lang="en-US" sz="2000" b="0" dirty="0">
            <a:latin typeface="Arial" panose="020B0604020202020204" pitchFamily="34" charset="0"/>
            <a:cs typeface="Arial" panose="020B0604020202020204" pitchFamily="34" charset="0"/>
          </a:endParaRPr>
        </a:p>
      </dgm:t>
    </dgm:pt>
    <dgm:pt modelId="{F207A5F8-3D74-4B12-8116-EFC26453F037}" type="parTrans" cxnId="{2006EFA0-294E-4603-851F-AA164E0B7C08}">
      <dgm:prSet/>
      <dgm:spPr/>
      <dgm:t>
        <a:bodyPr/>
        <a:lstStyle/>
        <a:p>
          <a:endParaRPr lang="en-US" b="0">
            <a:latin typeface="Arial" panose="020B0604020202020204" pitchFamily="34" charset="0"/>
            <a:cs typeface="Arial" panose="020B0604020202020204" pitchFamily="34" charset="0"/>
          </a:endParaRPr>
        </a:p>
      </dgm:t>
    </dgm:pt>
    <dgm:pt modelId="{41468B2B-8068-471F-B533-7328504A9DCE}" type="sibTrans" cxnId="{2006EFA0-294E-4603-851F-AA164E0B7C08}">
      <dgm:prSet/>
      <dgm:spPr/>
      <dgm:t>
        <a:bodyPr/>
        <a:lstStyle/>
        <a:p>
          <a:endParaRPr lang="en-US" b="0">
            <a:latin typeface="Arial" panose="020B0604020202020204" pitchFamily="34" charset="0"/>
            <a:cs typeface="Arial" panose="020B0604020202020204" pitchFamily="34" charset="0"/>
          </a:endParaRPr>
        </a:p>
      </dgm:t>
    </dgm:pt>
    <dgm:pt modelId="{618815CB-90B7-4C9B-96A7-9FE1368E029F}">
      <dgm:prSet custT="1"/>
      <dgm:spPr>
        <a:solidFill>
          <a:srgbClr val="60CAE4"/>
        </a:solidFill>
      </dgm:spPr>
      <dgm:t>
        <a:bodyPr/>
        <a:lstStyle/>
        <a:p>
          <a:pPr rtl="0"/>
          <a:r>
            <a:rPr lang="en-US" sz="2400" b="0" i="0" smtClean="0">
              <a:solidFill>
                <a:schemeClr val="bg1"/>
              </a:solidFill>
              <a:latin typeface="Arial" panose="020B0604020202020204" pitchFamily="34" charset="0"/>
              <a:cs typeface="Arial" panose="020B0604020202020204" pitchFamily="34" charset="0"/>
            </a:rPr>
            <a:t>Resources!</a:t>
          </a:r>
          <a:endParaRPr lang="en-US" sz="2400" b="0">
            <a:solidFill>
              <a:schemeClr val="bg1"/>
            </a:solidFill>
            <a:latin typeface="Arial" panose="020B0604020202020204" pitchFamily="34" charset="0"/>
            <a:cs typeface="Arial" panose="020B0604020202020204" pitchFamily="34" charset="0"/>
          </a:endParaRPr>
        </a:p>
      </dgm:t>
    </dgm:pt>
    <dgm:pt modelId="{10455B9D-F60C-417F-97B1-8F009677B663}" type="parTrans" cxnId="{B52B16E7-3B35-42AC-A324-0DF24648A84C}">
      <dgm:prSet/>
      <dgm:spPr/>
      <dgm:t>
        <a:bodyPr/>
        <a:lstStyle/>
        <a:p>
          <a:endParaRPr lang="en-US" b="0">
            <a:latin typeface="Arial" panose="020B0604020202020204" pitchFamily="34" charset="0"/>
            <a:cs typeface="Arial" panose="020B0604020202020204" pitchFamily="34" charset="0"/>
          </a:endParaRPr>
        </a:p>
      </dgm:t>
    </dgm:pt>
    <dgm:pt modelId="{6A4B6E36-4441-4260-9913-63DFA64BCCE2}" type="sibTrans" cxnId="{B52B16E7-3B35-42AC-A324-0DF24648A84C}">
      <dgm:prSet/>
      <dgm:spPr/>
      <dgm:t>
        <a:bodyPr/>
        <a:lstStyle/>
        <a:p>
          <a:endParaRPr lang="en-US" b="0">
            <a:latin typeface="Arial" panose="020B0604020202020204" pitchFamily="34" charset="0"/>
            <a:cs typeface="Arial" panose="020B0604020202020204" pitchFamily="34" charset="0"/>
          </a:endParaRPr>
        </a:p>
      </dgm:t>
    </dgm:pt>
    <dgm:pt modelId="{0FE33BCB-4AFD-4595-8AB1-51A344E88BFF}" type="pres">
      <dgm:prSet presAssocID="{AE1CF1A9-C125-45A1-8EC3-7B7C72A983CD}" presName="Name0" presStyleCnt="0">
        <dgm:presLayoutVars>
          <dgm:dir/>
          <dgm:animLvl val="lvl"/>
          <dgm:resizeHandles val="exact"/>
        </dgm:presLayoutVars>
      </dgm:prSet>
      <dgm:spPr/>
      <dgm:t>
        <a:bodyPr/>
        <a:lstStyle/>
        <a:p>
          <a:endParaRPr lang="en-US"/>
        </a:p>
      </dgm:t>
    </dgm:pt>
    <dgm:pt modelId="{55AE59E3-0D55-42DF-9A6F-F426F71CB369}" type="pres">
      <dgm:prSet presAssocID="{D12DFCA5-54FB-4844-82C7-0A3B1339A126}" presName="linNode" presStyleCnt="0"/>
      <dgm:spPr/>
    </dgm:pt>
    <dgm:pt modelId="{699D4487-9A46-4632-AEAE-919E5A2DA3D6}" type="pres">
      <dgm:prSet presAssocID="{D12DFCA5-54FB-4844-82C7-0A3B1339A126}" presName="parTx" presStyleLbl="revTx" presStyleIdx="0" presStyleCnt="3" custScaleX="130723">
        <dgm:presLayoutVars>
          <dgm:chMax val="1"/>
          <dgm:bulletEnabled val="1"/>
        </dgm:presLayoutVars>
      </dgm:prSet>
      <dgm:spPr/>
      <dgm:t>
        <a:bodyPr/>
        <a:lstStyle/>
        <a:p>
          <a:endParaRPr lang="en-US"/>
        </a:p>
      </dgm:t>
    </dgm:pt>
    <dgm:pt modelId="{2D8B1979-FF01-4D73-9E6A-C6DE5AE36E61}" type="pres">
      <dgm:prSet presAssocID="{D12DFCA5-54FB-4844-82C7-0A3B1339A126}" presName="bracket" presStyleLbl="parChTrans1D1" presStyleIdx="0" presStyleCnt="3"/>
      <dgm:spPr>
        <a:ln>
          <a:solidFill>
            <a:srgbClr val="60CAE4"/>
          </a:solidFill>
        </a:ln>
      </dgm:spPr>
      <dgm:t>
        <a:bodyPr/>
        <a:lstStyle/>
        <a:p>
          <a:endParaRPr lang="en-US"/>
        </a:p>
      </dgm:t>
    </dgm:pt>
    <dgm:pt modelId="{C5AAEFD8-CC9F-41E2-99CC-7AE987A78EB2}" type="pres">
      <dgm:prSet presAssocID="{D12DFCA5-54FB-4844-82C7-0A3B1339A126}" presName="spH" presStyleCnt="0"/>
      <dgm:spPr/>
    </dgm:pt>
    <dgm:pt modelId="{98212F84-1AD3-4D10-9066-C691EF6A81F1}" type="pres">
      <dgm:prSet presAssocID="{D12DFCA5-54FB-4844-82C7-0A3B1339A126}" presName="desTx" presStyleLbl="node1" presStyleIdx="0" presStyleCnt="2" custScaleX="88837">
        <dgm:presLayoutVars>
          <dgm:bulletEnabled val="1"/>
        </dgm:presLayoutVars>
      </dgm:prSet>
      <dgm:spPr/>
      <dgm:t>
        <a:bodyPr/>
        <a:lstStyle/>
        <a:p>
          <a:endParaRPr lang="en-US"/>
        </a:p>
      </dgm:t>
    </dgm:pt>
    <dgm:pt modelId="{FA856A4B-D39B-438D-80BC-D89AF6A17148}" type="pres">
      <dgm:prSet presAssocID="{844CDF4D-5B31-49A2-B7F0-555E23EEBFDB}" presName="spV" presStyleCnt="0"/>
      <dgm:spPr/>
    </dgm:pt>
    <dgm:pt modelId="{5659A765-55A8-4889-8B6F-7E4975E358E7}" type="pres">
      <dgm:prSet presAssocID="{AAD6F4E5-17A4-4148-85D4-602519E8DBA5}" presName="linNode" presStyleCnt="0"/>
      <dgm:spPr/>
    </dgm:pt>
    <dgm:pt modelId="{ED2C8247-0074-41C8-99E3-A542651EA8E5}" type="pres">
      <dgm:prSet presAssocID="{AAD6F4E5-17A4-4148-85D4-602519E8DBA5}" presName="parTx" presStyleLbl="revTx" presStyleIdx="1" presStyleCnt="3" custScaleX="145942">
        <dgm:presLayoutVars>
          <dgm:chMax val="1"/>
          <dgm:bulletEnabled val="1"/>
        </dgm:presLayoutVars>
      </dgm:prSet>
      <dgm:spPr/>
      <dgm:t>
        <a:bodyPr/>
        <a:lstStyle/>
        <a:p>
          <a:endParaRPr lang="en-US"/>
        </a:p>
      </dgm:t>
    </dgm:pt>
    <dgm:pt modelId="{5D115A38-FA5A-4D60-9783-A15E70FD5C7D}" type="pres">
      <dgm:prSet presAssocID="{AAD6F4E5-17A4-4148-85D4-602519E8DBA5}" presName="bracket" presStyleLbl="parChTrans1D1" presStyleIdx="1" presStyleCnt="3"/>
      <dgm:spPr>
        <a:ln>
          <a:solidFill>
            <a:srgbClr val="60CAE4"/>
          </a:solidFill>
        </a:ln>
      </dgm:spPr>
      <dgm:t>
        <a:bodyPr/>
        <a:lstStyle/>
        <a:p>
          <a:endParaRPr lang="en-US"/>
        </a:p>
      </dgm:t>
    </dgm:pt>
    <dgm:pt modelId="{0B6CC6A1-4B3D-463E-AA25-7629561B4D7C}" type="pres">
      <dgm:prSet presAssocID="{AAD6F4E5-17A4-4148-85D4-602519E8DBA5}" presName="spH" presStyleCnt="0"/>
      <dgm:spPr/>
    </dgm:pt>
    <dgm:pt modelId="{A905F4D5-C926-405A-ACDD-6DDC9B36829F}" type="pres">
      <dgm:prSet presAssocID="{AAD6F4E5-17A4-4148-85D4-602519E8DBA5}" presName="desTx" presStyleLbl="node1" presStyleIdx="1" presStyleCnt="2">
        <dgm:presLayoutVars>
          <dgm:bulletEnabled val="1"/>
        </dgm:presLayoutVars>
      </dgm:prSet>
      <dgm:spPr/>
      <dgm:t>
        <a:bodyPr/>
        <a:lstStyle/>
        <a:p>
          <a:endParaRPr lang="en-US"/>
        </a:p>
      </dgm:t>
    </dgm:pt>
    <dgm:pt modelId="{B2A089A3-9E70-40F2-9128-2709165086C2}" type="pres">
      <dgm:prSet presAssocID="{88E2616C-4652-4FBD-BEAB-666D1A05E504}" presName="spV" presStyleCnt="0"/>
      <dgm:spPr/>
    </dgm:pt>
    <dgm:pt modelId="{7B850ACC-3544-487D-B605-703285D7B798}" type="pres">
      <dgm:prSet presAssocID="{618815CB-90B7-4C9B-96A7-9FE1368E029F}" presName="linNode" presStyleCnt="0"/>
      <dgm:spPr/>
    </dgm:pt>
    <dgm:pt modelId="{520BA705-59D3-4FD2-A4F3-91380EB818CF}" type="pres">
      <dgm:prSet presAssocID="{618815CB-90B7-4C9B-96A7-9FE1368E029F}" presName="parTx" presStyleLbl="revTx" presStyleIdx="2" presStyleCnt="3" custScaleX="131230">
        <dgm:presLayoutVars>
          <dgm:chMax val="1"/>
          <dgm:bulletEnabled val="1"/>
        </dgm:presLayoutVars>
      </dgm:prSet>
      <dgm:spPr/>
      <dgm:t>
        <a:bodyPr/>
        <a:lstStyle/>
        <a:p>
          <a:endParaRPr lang="en-US"/>
        </a:p>
      </dgm:t>
    </dgm:pt>
    <dgm:pt modelId="{98B9C928-8102-4334-98E3-9118D561CABB}" type="pres">
      <dgm:prSet presAssocID="{618815CB-90B7-4C9B-96A7-9FE1368E029F}" presName="bracket" presStyleLbl="parChTrans1D1" presStyleIdx="2" presStyleCnt="3"/>
      <dgm:spPr>
        <a:ln>
          <a:noFill/>
        </a:ln>
      </dgm:spPr>
      <dgm:t>
        <a:bodyPr/>
        <a:lstStyle/>
        <a:p>
          <a:endParaRPr lang="en-US"/>
        </a:p>
      </dgm:t>
    </dgm:pt>
    <dgm:pt modelId="{61B39EB0-CA6F-4909-ACD6-E3CF8E96FD09}" type="pres">
      <dgm:prSet presAssocID="{618815CB-90B7-4C9B-96A7-9FE1368E029F}" presName="spH" presStyleCnt="0"/>
      <dgm:spPr/>
    </dgm:pt>
  </dgm:ptLst>
  <dgm:cxnLst>
    <dgm:cxn modelId="{B0E96753-B02A-45CC-BED2-CCB4A20E41AE}" type="presOf" srcId="{D12DFCA5-54FB-4844-82C7-0A3B1339A126}" destId="{699D4487-9A46-4632-AEAE-919E5A2DA3D6}" srcOrd="0" destOrd="0" presId="urn:diagrams.loki3.com/BracketList+Icon"/>
    <dgm:cxn modelId="{AB3257B9-1447-4982-A145-914CEA7A56BE}" srcId="{AE1CF1A9-C125-45A1-8EC3-7B7C72A983CD}" destId="{AAD6F4E5-17A4-4148-85D4-602519E8DBA5}" srcOrd="1" destOrd="0" parTransId="{8537DA05-FC45-40A7-9D4D-B56486677553}" sibTransId="{88E2616C-4652-4FBD-BEAB-666D1A05E504}"/>
    <dgm:cxn modelId="{2006EFA0-294E-4603-851F-AA164E0B7C08}" srcId="{AAD6F4E5-17A4-4148-85D4-602519E8DBA5}" destId="{5AACF093-371B-4EA2-8FA2-32394D7A9A6B}" srcOrd="2" destOrd="0" parTransId="{F207A5F8-3D74-4B12-8116-EFC26453F037}" sibTransId="{41468B2B-8068-471F-B533-7328504A9DCE}"/>
    <dgm:cxn modelId="{B001EB22-8355-457B-A351-7121FBC2CCB1}" srcId="{AAD6F4E5-17A4-4148-85D4-602519E8DBA5}" destId="{6AFD9860-1083-4699-8199-97DDA945039D}" srcOrd="1" destOrd="0" parTransId="{627FD2CB-F88D-446C-B727-4070123E8C89}" sibTransId="{F18545C2-BA26-4542-88D9-E861399287E3}"/>
    <dgm:cxn modelId="{97244359-4F18-4B35-9437-FB31E44ECD2A}" srcId="{AAD6F4E5-17A4-4148-85D4-602519E8DBA5}" destId="{A32691F5-8B57-44DE-9AF5-D95372998F43}" srcOrd="0" destOrd="0" parTransId="{5D95BA74-DA35-4022-83DF-B0BFAB5546FF}" sibTransId="{B4978583-0B4A-417A-99B0-1C5059DDECA5}"/>
    <dgm:cxn modelId="{EC503991-EEA5-41F2-A28A-9F8BEED9910C}" srcId="{D12DFCA5-54FB-4844-82C7-0A3B1339A126}" destId="{00EB1AF0-1BBD-40FB-BDB7-D9076BDC291C}" srcOrd="1" destOrd="0" parTransId="{1BB30E83-8A9D-4E5A-8AFA-FCC184F43E4F}" sibTransId="{63092B83-BC3C-4CD1-93B2-8291343DC76B}"/>
    <dgm:cxn modelId="{334ED818-AAEF-49D9-BF69-A592016222A7}" type="presOf" srcId="{0FF415F9-FC56-455F-A4C1-1F0139DDBF89}" destId="{98212F84-1AD3-4D10-9066-C691EF6A81F1}" srcOrd="0" destOrd="0" presId="urn:diagrams.loki3.com/BracketList+Icon"/>
    <dgm:cxn modelId="{26D8420F-4560-4B81-A78F-8F0D8D1824CE}" srcId="{AE1CF1A9-C125-45A1-8EC3-7B7C72A983CD}" destId="{D12DFCA5-54FB-4844-82C7-0A3B1339A126}" srcOrd="0" destOrd="0" parTransId="{69CED0D1-B129-4C63-A566-BF99FB7DD663}" sibTransId="{844CDF4D-5B31-49A2-B7F0-555E23EEBFDB}"/>
    <dgm:cxn modelId="{687A7AD8-EB78-4C2C-966C-0E088784637D}" type="presOf" srcId="{A32691F5-8B57-44DE-9AF5-D95372998F43}" destId="{A905F4D5-C926-405A-ACDD-6DDC9B36829F}" srcOrd="0" destOrd="0" presId="urn:diagrams.loki3.com/BracketList+Icon"/>
    <dgm:cxn modelId="{EAC4ED48-1248-4DEB-AAE4-25388366EFDF}" type="presOf" srcId="{4FC2AA9A-A8D4-43EF-AD69-3D1A7DAEB558}" destId="{98212F84-1AD3-4D10-9066-C691EF6A81F1}" srcOrd="0" destOrd="2" presId="urn:diagrams.loki3.com/BracketList+Icon"/>
    <dgm:cxn modelId="{B491AC3A-3013-4DF5-B94D-D5490CAA8782}" type="presOf" srcId="{AAD6F4E5-17A4-4148-85D4-602519E8DBA5}" destId="{ED2C8247-0074-41C8-99E3-A542651EA8E5}" srcOrd="0" destOrd="0" presId="urn:diagrams.loki3.com/BracketList+Icon"/>
    <dgm:cxn modelId="{A5E7C4A0-DE2E-4B5A-AD6A-5A8D1382262F}" type="presOf" srcId="{5AACF093-371B-4EA2-8FA2-32394D7A9A6B}" destId="{A905F4D5-C926-405A-ACDD-6DDC9B36829F}" srcOrd="0" destOrd="2" presId="urn:diagrams.loki3.com/BracketList+Icon"/>
    <dgm:cxn modelId="{1EA8A5AE-54F2-4027-94B3-CEAE3B3931EF}" type="presOf" srcId="{AE1CF1A9-C125-45A1-8EC3-7B7C72A983CD}" destId="{0FE33BCB-4AFD-4595-8AB1-51A344E88BFF}" srcOrd="0" destOrd="0" presId="urn:diagrams.loki3.com/BracketList+Icon"/>
    <dgm:cxn modelId="{E4CF1319-2F52-4F6A-B420-05831EE777D1}" type="presOf" srcId="{618815CB-90B7-4C9B-96A7-9FE1368E029F}" destId="{520BA705-59D3-4FD2-A4F3-91380EB818CF}" srcOrd="0" destOrd="0" presId="urn:diagrams.loki3.com/BracketList+Icon"/>
    <dgm:cxn modelId="{7EBDAB13-1A25-4492-9A69-0893265C6F7E}" type="presOf" srcId="{6AFD9860-1083-4699-8199-97DDA945039D}" destId="{A905F4D5-C926-405A-ACDD-6DDC9B36829F}" srcOrd="0" destOrd="1" presId="urn:diagrams.loki3.com/BracketList+Icon"/>
    <dgm:cxn modelId="{9961588A-6124-49FA-A6A3-0E6A77C5F4A3}" srcId="{D12DFCA5-54FB-4844-82C7-0A3B1339A126}" destId="{4FC2AA9A-A8D4-43EF-AD69-3D1A7DAEB558}" srcOrd="2" destOrd="0" parTransId="{8A0342FE-821F-40F3-AA32-ABC7E2C3B5B5}" sibTransId="{633A4C6A-85FD-4465-A0EF-B8CB3D211872}"/>
    <dgm:cxn modelId="{B52B16E7-3B35-42AC-A324-0DF24648A84C}" srcId="{AE1CF1A9-C125-45A1-8EC3-7B7C72A983CD}" destId="{618815CB-90B7-4C9B-96A7-9FE1368E029F}" srcOrd="2" destOrd="0" parTransId="{10455B9D-F60C-417F-97B1-8F009677B663}" sibTransId="{6A4B6E36-4441-4260-9913-63DFA64BCCE2}"/>
    <dgm:cxn modelId="{694F8254-B571-4ADA-B981-445B033899D7}" srcId="{D12DFCA5-54FB-4844-82C7-0A3B1339A126}" destId="{0FF415F9-FC56-455F-A4C1-1F0139DDBF89}" srcOrd="0" destOrd="0" parTransId="{3ADDA465-C7C3-498C-9522-6EAE78A4C034}" sibTransId="{C70F7D43-E489-4AF4-A078-00797E1E3E22}"/>
    <dgm:cxn modelId="{CFC23D85-6629-4D2E-A493-C6286C18A427}" type="presOf" srcId="{00EB1AF0-1BBD-40FB-BDB7-D9076BDC291C}" destId="{98212F84-1AD3-4D10-9066-C691EF6A81F1}" srcOrd="0" destOrd="1" presId="urn:diagrams.loki3.com/BracketList+Icon"/>
    <dgm:cxn modelId="{74B8AEA0-9371-48F2-A3D7-045CC2F2BCCF}" type="presParOf" srcId="{0FE33BCB-4AFD-4595-8AB1-51A344E88BFF}" destId="{55AE59E3-0D55-42DF-9A6F-F426F71CB369}" srcOrd="0" destOrd="0" presId="urn:diagrams.loki3.com/BracketList+Icon"/>
    <dgm:cxn modelId="{5D89DD58-3695-447B-8E6E-9DE5C02939E4}" type="presParOf" srcId="{55AE59E3-0D55-42DF-9A6F-F426F71CB369}" destId="{699D4487-9A46-4632-AEAE-919E5A2DA3D6}" srcOrd="0" destOrd="0" presId="urn:diagrams.loki3.com/BracketList+Icon"/>
    <dgm:cxn modelId="{59BB3A92-270A-463E-970E-6C44A24E14A1}" type="presParOf" srcId="{55AE59E3-0D55-42DF-9A6F-F426F71CB369}" destId="{2D8B1979-FF01-4D73-9E6A-C6DE5AE36E61}" srcOrd="1" destOrd="0" presId="urn:diagrams.loki3.com/BracketList+Icon"/>
    <dgm:cxn modelId="{9845670E-130D-4BB2-9ADE-A751415D1F3C}" type="presParOf" srcId="{55AE59E3-0D55-42DF-9A6F-F426F71CB369}" destId="{C5AAEFD8-CC9F-41E2-99CC-7AE987A78EB2}" srcOrd="2" destOrd="0" presId="urn:diagrams.loki3.com/BracketList+Icon"/>
    <dgm:cxn modelId="{3DD33794-DAD1-47BD-B7FE-109D2E40D7B5}" type="presParOf" srcId="{55AE59E3-0D55-42DF-9A6F-F426F71CB369}" destId="{98212F84-1AD3-4D10-9066-C691EF6A81F1}" srcOrd="3" destOrd="0" presId="urn:diagrams.loki3.com/BracketList+Icon"/>
    <dgm:cxn modelId="{9EF02EDC-564D-4474-AEA6-71DAAD59F240}" type="presParOf" srcId="{0FE33BCB-4AFD-4595-8AB1-51A344E88BFF}" destId="{FA856A4B-D39B-438D-80BC-D89AF6A17148}" srcOrd="1" destOrd="0" presId="urn:diagrams.loki3.com/BracketList+Icon"/>
    <dgm:cxn modelId="{1409760D-5EE1-45CE-A056-6D2B3FA280D8}" type="presParOf" srcId="{0FE33BCB-4AFD-4595-8AB1-51A344E88BFF}" destId="{5659A765-55A8-4889-8B6F-7E4975E358E7}" srcOrd="2" destOrd="0" presId="urn:diagrams.loki3.com/BracketList+Icon"/>
    <dgm:cxn modelId="{EF5A1E22-0025-4FE6-A7C6-2E1CC16612B7}" type="presParOf" srcId="{5659A765-55A8-4889-8B6F-7E4975E358E7}" destId="{ED2C8247-0074-41C8-99E3-A542651EA8E5}" srcOrd="0" destOrd="0" presId="urn:diagrams.loki3.com/BracketList+Icon"/>
    <dgm:cxn modelId="{ED472A5A-BF3C-472C-8C9B-44482C888CBC}" type="presParOf" srcId="{5659A765-55A8-4889-8B6F-7E4975E358E7}" destId="{5D115A38-FA5A-4D60-9783-A15E70FD5C7D}" srcOrd="1" destOrd="0" presId="urn:diagrams.loki3.com/BracketList+Icon"/>
    <dgm:cxn modelId="{6EA5A309-B00C-49C4-86D5-459AA2BEB932}" type="presParOf" srcId="{5659A765-55A8-4889-8B6F-7E4975E358E7}" destId="{0B6CC6A1-4B3D-463E-AA25-7629561B4D7C}" srcOrd="2" destOrd="0" presId="urn:diagrams.loki3.com/BracketList+Icon"/>
    <dgm:cxn modelId="{7FFA442D-09D5-4990-8D0A-E14372C17E72}" type="presParOf" srcId="{5659A765-55A8-4889-8B6F-7E4975E358E7}" destId="{A905F4D5-C926-405A-ACDD-6DDC9B36829F}" srcOrd="3" destOrd="0" presId="urn:diagrams.loki3.com/BracketList+Icon"/>
    <dgm:cxn modelId="{BF6E9660-0B24-48BA-BA40-16F181DA9659}" type="presParOf" srcId="{0FE33BCB-4AFD-4595-8AB1-51A344E88BFF}" destId="{B2A089A3-9E70-40F2-9128-2709165086C2}" srcOrd="3" destOrd="0" presId="urn:diagrams.loki3.com/BracketList+Icon"/>
    <dgm:cxn modelId="{06A5DAA9-A491-4A8E-9093-4101F65B272C}" type="presParOf" srcId="{0FE33BCB-4AFD-4595-8AB1-51A344E88BFF}" destId="{7B850ACC-3544-487D-B605-703285D7B798}" srcOrd="4" destOrd="0" presId="urn:diagrams.loki3.com/BracketList+Icon"/>
    <dgm:cxn modelId="{CED36297-9DF9-4481-B585-618C43A88098}" type="presParOf" srcId="{7B850ACC-3544-487D-B605-703285D7B798}" destId="{520BA705-59D3-4FD2-A4F3-91380EB818CF}" srcOrd="0" destOrd="0" presId="urn:diagrams.loki3.com/BracketList+Icon"/>
    <dgm:cxn modelId="{26465B68-2D6C-45AC-8E32-E93AF518EADA}" type="presParOf" srcId="{7B850ACC-3544-487D-B605-703285D7B798}" destId="{98B9C928-8102-4334-98E3-9118D561CABB}" srcOrd="1" destOrd="0" presId="urn:diagrams.loki3.com/BracketList+Icon"/>
    <dgm:cxn modelId="{D51883E0-FAC0-40DF-9296-7C483BD06177}" type="presParOf" srcId="{7B850ACC-3544-487D-B605-703285D7B798}" destId="{61B39EB0-CA6F-4909-ACD6-E3CF8E96FD09}" srcOrd="2"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909793-AB00-47FD-8DD8-34DEA36C27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D0E43A-156A-4760-8AF0-FCD4435EA09C}">
      <dgm:prSet custT="1"/>
      <dgm:spPr>
        <a:solidFill>
          <a:srgbClr val="60CAE4"/>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Figure out what you can afford first, then…</a:t>
          </a:r>
          <a:endParaRPr lang="en-US" sz="2000" dirty="0">
            <a:solidFill>
              <a:schemeClr val="bg1"/>
            </a:solidFill>
            <a:latin typeface="Arial" panose="020B0604020202020204" pitchFamily="34" charset="0"/>
            <a:cs typeface="Arial" panose="020B0604020202020204" pitchFamily="34" charset="0"/>
          </a:endParaRPr>
        </a:p>
      </dgm:t>
    </dgm:pt>
    <dgm:pt modelId="{C23822B6-0B88-453B-B0B0-C67418E0FDA0}" type="parTrans" cxnId="{A71922B1-C297-4938-AA31-43E7F5580A2E}">
      <dgm:prSet/>
      <dgm:spPr/>
      <dgm:t>
        <a:bodyPr/>
        <a:lstStyle/>
        <a:p>
          <a:endParaRPr lang="en-US">
            <a:latin typeface="Arial" panose="020B0604020202020204" pitchFamily="34" charset="0"/>
            <a:cs typeface="Arial" panose="020B0604020202020204" pitchFamily="34" charset="0"/>
          </a:endParaRPr>
        </a:p>
      </dgm:t>
    </dgm:pt>
    <dgm:pt modelId="{3721CF40-8EFB-4D1C-B331-DF5B7C6FAC49}" type="sibTrans" cxnId="{A71922B1-C297-4938-AA31-43E7F5580A2E}">
      <dgm:prSet/>
      <dgm:spPr/>
      <dgm:t>
        <a:bodyPr/>
        <a:lstStyle/>
        <a:p>
          <a:endParaRPr lang="en-US">
            <a:latin typeface="Arial" panose="020B0604020202020204" pitchFamily="34" charset="0"/>
            <a:cs typeface="Arial" panose="020B0604020202020204" pitchFamily="34" charset="0"/>
          </a:endParaRPr>
        </a:p>
      </dgm:t>
    </dgm:pt>
    <dgm:pt modelId="{7D595688-DD07-4A28-BF3F-C2C0413DA1BC}">
      <dgm:prSet custT="1"/>
      <dgm:spPr>
        <a:solidFill>
          <a:srgbClr val="60CAE4"/>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Determine aid eligibility</a:t>
          </a:r>
          <a:endParaRPr lang="en-US" sz="2000" dirty="0">
            <a:solidFill>
              <a:schemeClr val="bg1"/>
            </a:solidFill>
            <a:latin typeface="Arial" panose="020B0604020202020204" pitchFamily="34" charset="0"/>
            <a:cs typeface="Arial" panose="020B0604020202020204" pitchFamily="34" charset="0"/>
          </a:endParaRPr>
        </a:p>
      </dgm:t>
    </dgm:pt>
    <dgm:pt modelId="{CC48C92E-2D78-40C4-A953-2C1448FD00DB}" type="parTrans" cxnId="{081FC671-37C7-48BE-9124-943E6BD17751}">
      <dgm:prSet/>
      <dgm:spPr/>
      <dgm:t>
        <a:bodyPr/>
        <a:lstStyle/>
        <a:p>
          <a:endParaRPr lang="en-US">
            <a:latin typeface="Arial" panose="020B0604020202020204" pitchFamily="34" charset="0"/>
            <a:cs typeface="Arial" panose="020B0604020202020204" pitchFamily="34" charset="0"/>
          </a:endParaRPr>
        </a:p>
      </dgm:t>
    </dgm:pt>
    <dgm:pt modelId="{DDE5C8A7-BE63-40BC-A179-70CBAD590F7C}" type="sibTrans" cxnId="{081FC671-37C7-48BE-9124-943E6BD17751}">
      <dgm:prSet/>
      <dgm:spPr/>
      <dgm:t>
        <a:bodyPr/>
        <a:lstStyle/>
        <a:p>
          <a:endParaRPr lang="en-US">
            <a:latin typeface="Arial" panose="020B0604020202020204" pitchFamily="34" charset="0"/>
            <a:cs typeface="Arial" panose="020B0604020202020204" pitchFamily="34" charset="0"/>
          </a:endParaRPr>
        </a:p>
      </dgm:t>
    </dgm:pt>
    <dgm:pt modelId="{0739B0B2-942F-4EA3-ADCF-165BE635C507}">
      <dgm:prSet custT="1"/>
      <dgm:spPr>
        <a:solidFill>
          <a:srgbClr val="60CAE4"/>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Create the universe of schools that might be financially feasible AND meet your other needs</a:t>
          </a:r>
          <a:endParaRPr lang="en-US" sz="2000" dirty="0">
            <a:solidFill>
              <a:schemeClr val="bg1"/>
            </a:solidFill>
            <a:latin typeface="Arial" panose="020B0604020202020204" pitchFamily="34" charset="0"/>
            <a:cs typeface="Arial" panose="020B0604020202020204" pitchFamily="34" charset="0"/>
          </a:endParaRPr>
        </a:p>
      </dgm:t>
    </dgm:pt>
    <dgm:pt modelId="{201301DF-77B2-433F-B8DD-5A246290A224}" type="parTrans" cxnId="{B2E02AFA-F792-44D5-924D-041435C20D0E}">
      <dgm:prSet/>
      <dgm:spPr/>
      <dgm:t>
        <a:bodyPr/>
        <a:lstStyle/>
        <a:p>
          <a:endParaRPr lang="en-US">
            <a:latin typeface="Arial" panose="020B0604020202020204" pitchFamily="34" charset="0"/>
            <a:cs typeface="Arial" panose="020B0604020202020204" pitchFamily="34" charset="0"/>
          </a:endParaRPr>
        </a:p>
      </dgm:t>
    </dgm:pt>
    <dgm:pt modelId="{A78B891B-DBA5-409E-BDC5-754F0EE5A363}" type="sibTrans" cxnId="{B2E02AFA-F792-44D5-924D-041435C20D0E}">
      <dgm:prSet/>
      <dgm:spPr/>
      <dgm:t>
        <a:bodyPr/>
        <a:lstStyle/>
        <a:p>
          <a:endParaRPr lang="en-US">
            <a:latin typeface="Arial" panose="020B0604020202020204" pitchFamily="34" charset="0"/>
            <a:cs typeface="Arial" panose="020B0604020202020204" pitchFamily="34" charset="0"/>
          </a:endParaRPr>
        </a:p>
      </dgm:t>
    </dgm:pt>
    <dgm:pt modelId="{7F8F4B91-76F9-4DA6-AE49-CBDC13F95C66}">
      <dgm:prSet custT="1"/>
      <dgm:spPr>
        <a:solidFill>
          <a:srgbClr val="60CAE4"/>
        </a:solidFill>
      </dgm:spPr>
      <dgm:t>
        <a:bodyPr/>
        <a:lstStyle/>
        <a:p>
          <a:pPr rtl="0"/>
          <a:r>
            <a:rPr lang="en-US" sz="2000" dirty="0" smtClean="0">
              <a:solidFill>
                <a:schemeClr val="bg1"/>
              </a:solidFill>
              <a:latin typeface="Arial" panose="020B0604020202020204" pitchFamily="34" charset="0"/>
              <a:cs typeface="Arial" panose="020B0604020202020204" pitchFamily="34" charset="0"/>
            </a:rPr>
            <a:t>Reminder: sticker price is not the same as net price</a:t>
          </a:r>
          <a:endParaRPr lang="en-US" sz="2000" dirty="0">
            <a:solidFill>
              <a:schemeClr val="bg1"/>
            </a:solidFill>
            <a:latin typeface="Arial" panose="020B0604020202020204" pitchFamily="34" charset="0"/>
            <a:cs typeface="Arial" panose="020B0604020202020204" pitchFamily="34" charset="0"/>
          </a:endParaRPr>
        </a:p>
      </dgm:t>
    </dgm:pt>
    <dgm:pt modelId="{45AFBF37-E9E0-4360-BF55-1FE6510FE5C5}" type="parTrans" cxnId="{E6AE5C99-B823-4494-A253-549AA51C404F}">
      <dgm:prSet/>
      <dgm:spPr/>
      <dgm:t>
        <a:bodyPr/>
        <a:lstStyle/>
        <a:p>
          <a:endParaRPr lang="en-US">
            <a:latin typeface="Arial" panose="020B0604020202020204" pitchFamily="34" charset="0"/>
            <a:cs typeface="Arial" panose="020B0604020202020204" pitchFamily="34" charset="0"/>
          </a:endParaRPr>
        </a:p>
      </dgm:t>
    </dgm:pt>
    <dgm:pt modelId="{33B11822-3355-411E-8F04-C834E1BF78A5}" type="sibTrans" cxnId="{E6AE5C99-B823-4494-A253-549AA51C404F}">
      <dgm:prSet/>
      <dgm:spPr/>
      <dgm:t>
        <a:bodyPr/>
        <a:lstStyle/>
        <a:p>
          <a:endParaRPr lang="en-US">
            <a:latin typeface="Arial" panose="020B0604020202020204" pitchFamily="34" charset="0"/>
            <a:cs typeface="Arial" panose="020B0604020202020204" pitchFamily="34" charset="0"/>
          </a:endParaRPr>
        </a:p>
      </dgm:t>
    </dgm:pt>
    <dgm:pt modelId="{03B07632-8C1F-4EFE-90D3-FFF393B8259C}" type="pres">
      <dgm:prSet presAssocID="{02909793-AB00-47FD-8DD8-34DEA36C2761}" presName="diagram" presStyleCnt="0">
        <dgm:presLayoutVars>
          <dgm:dir/>
          <dgm:resizeHandles val="exact"/>
        </dgm:presLayoutVars>
      </dgm:prSet>
      <dgm:spPr/>
      <dgm:t>
        <a:bodyPr/>
        <a:lstStyle/>
        <a:p>
          <a:endParaRPr lang="en-US"/>
        </a:p>
      </dgm:t>
    </dgm:pt>
    <dgm:pt modelId="{084F7817-4A2B-4062-B2B3-5FFA57882AFB}" type="pres">
      <dgm:prSet presAssocID="{96D0E43A-156A-4760-8AF0-FCD4435EA09C}" presName="node" presStyleLbl="node1" presStyleIdx="0" presStyleCnt="4">
        <dgm:presLayoutVars>
          <dgm:bulletEnabled val="1"/>
        </dgm:presLayoutVars>
      </dgm:prSet>
      <dgm:spPr/>
      <dgm:t>
        <a:bodyPr/>
        <a:lstStyle/>
        <a:p>
          <a:endParaRPr lang="en-US"/>
        </a:p>
      </dgm:t>
    </dgm:pt>
    <dgm:pt modelId="{66D7C871-2909-4D1E-B4C4-9BA4C6FE9CAE}" type="pres">
      <dgm:prSet presAssocID="{3721CF40-8EFB-4D1C-B331-DF5B7C6FAC49}" presName="sibTrans" presStyleCnt="0"/>
      <dgm:spPr/>
    </dgm:pt>
    <dgm:pt modelId="{24F2931B-4FC4-4749-A8B1-14FE76AB4D89}" type="pres">
      <dgm:prSet presAssocID="{7D595688-DD07-4A28-BF3F-C2C0413DA1BC}" presName="node" presStyleLbl="node1" presStyleIdx="1" presStyleCnt="4">
        <dgm:presLayoutVars>
          <dgm:bulletEnabled val="1"/>
        </dgm:presLayoutVars>
      </dgm:prSet>
      <dgm:spPr/>
      <dgm:t>
        <a:bodyPr/>
        <a:lstStyle/>
        <a:p>
          <a:endParaRPr lang="en-US"/>
        </a:p>
      </dgm:t>
    </dgm:pt>
    <dgm:pt modelId="{9B13BEE9-315D-48F8-89F0-3F1DE7102FFF}" type="pres">
      <dgm:prSet presAssocID="{DDE5C8A7-BE63-40BC-A179-70CBAD590F7C}" presName="sibTrans" presStyleCnt="0"/>
      <dgm:spPr/>
    </dgm:pt>
    <dgm:pt modelId="{52D7E60B-51CD-418B-A0C2-78C5DD6E0369}" type="pres">
      <dgm:prSet presAssocID="{0739B0B2-942F-4EA3-ADCF-165BE635C507}" presName="node" presStyleLbl="node1" presStyleIdx="2" presStyleCnt="4">
        <dgm:presLayoutVars>
          <dgm:bulletEnabled val="1"/>
        </dgm:presLayoutVars>
      </dgm:prSet>
      <dgm:spPr/>
      <dgm:t>
        <a:bodyPr/>
        <a:lstStyle/>
        <a:p>
          <a:endParaRPr lang="en-US"/>
        </a:p>
      </dgm:t>
    </dgm:pt>
    <dgm:pt modelId="{826ED3D5-F37C-4CE2-89E1-67A495C2028B}" type="pres">
      <dgm:prSet presAssocID="{A78B891B-DBA5-409E-BDC5-754F0EE5A363}" presName="sibTrans" presStyleCnt="0"/>
      <dgm:spPr/>
    </dgm:pt>
    <dgm:pt modelId="{2B5430B5-2FA0-414D-BD65-63E03702B47A}" type="pres">
      <dgm:prSet presAssocID="{7F8F4B91-76F9-4DA6-AE49-CBDC13F95C66}" presName="node" presStyleLbl="node1" presStyleIdx="3" presStyleCnt="4">
        <dgm:presLayoutVars>
          <dgm:bulletEnabled val="1"/>
        </dgm:presLayoutVars>
      </dgm:prSet>
      <dgm:spPr/>
      <dgm:t>
        <a:bodyPr/>
        <a:lstStyle/>
        <a:p>
          <a:endParaRPr lang="en-US"/>
        </a:p>
      </dgm:t>
    </dgm:pt>
  </dgm:ptLst>
  <dgm:cxnLst>
    <dgm:cxn modelId="{081FC671-37C7-48BE-9124-943E6BD17751}" srcId="{02909793-AB00-47FD-8DD8-34DEA36C2761}" destId="{7D595688-DD07-4A28-BF3F-C2C0413DA1BC}" srcOrd="1" destOrd="0" parTransId="{CC48C92E-2D78-40C4-A953-2C1448FD00DB}" sibTransId="{DDE5C8A7-BE63-40BC-A179-70CBAD590F7C}"/>
    <dgm:cxn modelId="{E6AE5C99-B823-4494-A253-549AA51C404F}" srcId="{02909793-AB00-47FD-8DD8-34DEA36C2761}" destId="{7F8F4B91-76F9-4DA6-AE49-CBDC13F95C66}" srcOrd="3" destOrd="0" parTransId="{45AFBF37-E9E0-4360-BF55-1FE6510FE5C5}" sibTransId="{33B11822-3355-411E-8F04-C834E1BF78A5}"/>
    <dgm:cxn modelId="{62FAABBC-2BD1-4CA6-B2C9-5F77714B2BB7}" type="presOf" srcId="{0739B0B2-942F-4EA3-ADCF-165BE635C507}" destId="{52D7E60B-51CD-418B-A0C2-78C5DD6E0369}" srcOrd="0" destOrd="0" presId="urn:microsoft.com/office/officeart/2005/8/layout/default"/>
    <dgm:cxn modelId="{702FA208-1630-4E80-93FE-82E732444C31}" type="presOf" srcId="{7D595688-DD07-4A28-BF3F-C2C0413DA1BC}" destId="{24F2931B-4FC4-4749-A8B1-14FE76AB4D89}" srcOrd="0" destOrd="0" presId="urn:microsoft.com/office/officeart/2005/8/layout/default"/>
    <dgm:cxn modelId="{B2E02AFA-F792-44D5-924D-041435C20D0E}" srcId="{02909793-AB00-47FD-8DD8-34DEA36C2761}" destId="{0739B0B2-942F-4EA3-ADCF-165BE635C507}" srcOrd="2" destOrd="0" parTransId="{201301DF-77B2-433F-B8DD-5A246290A224}" sibTransId="{A78B891B-DBA5-409E-BDC5-754F0EE5A363}"/>
    <dgm:cxn modelId="{3993F052-0244-4315-B2F6-F4125C97A325}" type="presOf" srcId="{7F8F4B91-76F9-4DA6-AE49-CBDC13F95C66}" destId="{2B5430B5-2FA0-414D-BD65-63E03702B47A}" srcOrd="0" destOrd="0" presId="urn:microsoft.com/office/officeart/2005/8/layout/default"/>
    <dgm:cxn modelId="{90C94B8C-955A-412A-810D-3ACF8E0896B3}" type="presOf" srcId="{96D0E43A-156A-4760-8AF0-FCD4435EA09C}" destId="{084F7817-4A2B-4062-B2B3-5FFA57882AFB}" srcOrd="0" destOrd="0" presId="urn:microsoft.com/office/officeart/2005/8/layout/default"/>
    <dgm:cxn modelId="{AB4D503C-D0C1-44D3-A3D3-DA596B39C34A}" type="presOf" srcId="{02909793-AB00-47FD-8DD8-34DEA36C2761}" destId="{03B07632-8C1F-4EFE-90D3-FFF393B8259C}" srcOrd="0" destOrd="0" presId="urn:microsoft.com/office/officeart/2005/8/layout/default"/>
    <dgm:cxn modelId="{A71922B1-C297-4938-AA31-43E7F5580A2E}" srcId="{02909793-AB00-47FD-8DD8-34DEA36C2761}" destId="{96D0E43A-156A-4760-8AF0-FCD4435EA09C}" srcOrd="0" destOrd="0" parTransId="{C23822B6-0B88-453B-B0B0-C67418E0FDA0}" sibTransId="{3721CF40-8EFB-4D1C-B331-DF5B7C6FAC49}"/>
    <dgm:cxn modelId="{86F93939-A1E2-4CF2-8A4F-3CB66237E0DA}" type="presParOf" srcId="{03B07632-8C1F-4EFE-90D3-FFF393B8259C}" destId="{084F7817-4A2B-4062-B2B3-5FFA57882AFB}" srcOrd="0" destOrd="0" presId="urn:microsoft.com/office/officeart/2005/8/layout/default"/>
    <dgm:cxn modelId="{2ABB677A-BEB9-4FDB-9003-001C7D10071B}" type="presParOf" srcId="{03B07632-8C1F-4EFE-90D3-FFF393B8259C}" destId="{66D7C871-2909-4D1E-B4C4-9BA4C6FE9CAE}" srcOrd="1" destOrd="0" presId="urn:microsoft.com/office/officeart/2005/8/layout/default"/>
    <dgm:cxn modelId="{38DF4058-0237-406F-A03A-5829474D74B1}" type="presParOf" srcId="{03B07632-8C1F-4EFE-90D3-FFF393B8259C}" destId="{24F2931B-4FC4-4749-A8B1-14FE76AB4D89}" srcOrd="2" destOrd="0" presId="urn:microsoft.com/office/officeart/2005/8/layout/default"/>
    <dgm:cxn modelId="{24C89E78-3716-4B7F-BC15-32D4B13093C6}" type="presParOf" srcId="{03B07632-8C1F-4EFE-90D3-FFF393B8259C}" destId="{9B13BEE9-315D-48F8-89F0-3F1DE7102FFF}" srcOrd="3" destOrd="0" presId="urn:microsoft.com/office/officeart/2005/8/layout/default"/>
    <dgm:cxn modelId="{D04E3F46-C734-427D-9782-C1D69B201C6A}" type="presParOf" srcId="{03B07632-8C1F-4EFE-90D3-FFF393B8259C}" destId="{52D7E60B-51CD-418B-A0C2-78C5DD6E0369}" srcOrd="4" destOrd="0" presId="urn:microsoft.com/office/officeart/2005/8/layout/default"/>
    <dgm:cxn modelId="{0FF59632-D95E-45A8-AF4F-6C157365BB02}" type="presParOf" srcId="{03B07632-8C1F-4EFE-90D3-FFF393B8259C}" destId="{826ED3D5-F37C-4CE2-89E1-67A495C2028B}" srcOrd="5" destOrd="0" presId="urn:microsoft.com/office/officeart/2005/8/layout/default"/>
    <dgm:cxn modelId="{7E4996E0-CF23-4316-B842-C4ED8566C23B}" type="presParOf" srcId="{03B07632-8C1F-4EFE-90D3-FFF393B8259C}" destId="{2B5430B5-2FA0-414D-BD65-63E03702B4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A7F6E6-AA9B-498E-A98B-8D50CDA950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747CCA-3C7F-4116-8DB3-CBADAF73F702}">
      <dgm:prSet custT="1"/>
      <dgm:spPr>
        <a:solidFill>
          <a:srgbClr val="60CAE4"/>
        </a:solidFill>
      </dgm:spPr>
      <dgm:t>
        <a:bodyPr/>
        <a:lstStyle/>
        <a:p>
          <a:pPr rtl="0"/>
          <a:r>
            <a:rPr lang="en-US" sz="1600" dirty="0" smtClean="0">
              <a:solidFill>
                <a:schemeClr val="bg1"/>
              </a:solidFill>
              <a:latin typeface="Arial" panose="020B0604020202020204" pitchFamily="34" charset="0"/>
              <a:cs typeface="Arial" panose="020B0604020202020204" pitchFamily="34" charset="0"/>
            </a:rPr>
            <a:t>Academic</a:t>
          </a:r>
          <a:endParaRPr lang="en-US" sz="1600" dirty="0">
            <a:solidFill>
              <a:schemeClr val="bg1"/>
            </a:solidFill>
            <a:latin typeface="Arial" panose="020B0604020202020204" pitchFamily="34" charset="0"/>
            <a:cs typeface="Arial" panose="020B0604020202020204" pitchFamily="34" charset="0"/>
          </a:endParaRPr>
        </a:p>
      </dgm:t>
    </dgm:pt>
    <dgm:pt modelId="{31C528B4-5360-4B32-BDBC-9FE2F07443BF}" type="parTrans" cxnId="{54B92ABC-FC8E-4B90-8403-CCC846D3E078}">
      <dgm:prSet/>
      <dgm:spPr/>
      <dgm:t>
        <a:bodyPr/>
        <a:lstStyle/>
        <a:p>
          <a:endParaRPr lang="en-US">
            <a:latin typeface="Arial" panose="020B0604020202020204" pitchFamily="34" charset="0"/>
            <a:cs typeface="Arial" panose="020B0604020202020204" pitchFamily="34" charset="0"/>
          </a:endParaRPr>
        </a:p>
      </dgm:t>
    </dgm:pt>
    <dgm:pt modelId="{71DCCD28-1924-4B7E-ADDC-F2A68C3FF186}" type="sibTrans" cxnId="{54B92ABC-FC8E-4B90-8403-CCC846D3E078}">
      <dgm:prSet/>
      <dgm:spPr/>
      <dgm:t>
        <a:bodyPr/>
        <a:lstStyle/>
        <a:p>
          <a:endParaRPr lang="en-US">
            <a:latin typeface="Arial" panose="020B0604020202020204" pitchFamily="34" charset="0"/>
            <a:cs typeface="Arial" panose="020B0604020202020204" pitchFamily="34" charset="0"/>
          </a:endParaRPr>
        </a:p>
      </dgm:t>
    </dgm:pt>
    <dgm:pt modelId="{471A09FE-42DE-45AA-AA05-D952062293FC}">
      <dgm:prSet custT="1"/>
      <dgm:spPr>
        <a:solidFill>
          <a:srgbClr val="60CAE4"/>
        </a:solidFill>
      </dgm:spPr>
      <dgm:t>
        <a:bodyPr/>
        <a:lstStyle/>
        <a:p>
          <a:pPr rtl="0"/>
          <a:r>
            <a:rPr lang="en-US" sz="1600" dirty="0" smtClean="0">
              <a:solidFill>
                <a:schemeClr val="bg1"/>
              </a:solidFill>
              <a:latin typeface="Arial" panose="020B0604020202020204" pitchFamily="34" charset="0"/>
              <a:cs typeface="Arial" panose="020B0604020202020204" pitchFamily="34" charset="0"/>
            </a:rPr>
            <a:t>Social/emotional</a:t>
          </a:r>
          <a:endParaRPr lang="en-US" sz="1600" dirty="0">
            <a:solidFill>
              <a:schemeClr val="bg1"/>
            </a:solidFill>
            <a:latin typeface="Arial" panose="020B0604020202020204" pitchFamily="34" charset="0"/>
            <a:cs typeface="Arial" panose="020B0604020202020204" pitchFamily="34" charset="0"/>
          </a:endParaRPr>
        </a:p>
      </dgm:t>
    </dgm:pt>
    <dgm:pt modelId="{CC9B0D79-2199-46DE-AFDA-C1DD2CB8099E}" type="parTrans" cxnId="{F6A47503-BC88-4303-A9B7-8C9AE468FFB6}">
      <dgm:prSet/>
      <dgm:spPr/>
      <dgm:t>
        <a:bodyPr/>
        <a:lstStyle/>
        <a:p>
          <a:endParaRPr lang="en-US">
            <a:latin typeface="Arial" panose="020B0604020202020204" pitchFamily="34" charset="0"/>
            <a:cs typeface="Arial" panose="020B0604020202020204" pitchFamily="34" charset="0"/>
          </a:endParaRPr>
        </a:p>
      </dgm:t>
    </dgm:pt>
    <dgm:pt modelId="{6C436586-8FDB-4E2E-905C-2566FAFBB091}" type="sibTrans" cxnId="{F6A47503-BC88-4303-A9B7-8C9AE468FFB6}">
      <dgm:prSet/>
      <dgm:spPr/>
      <dgm:t>
        <a:bodyPr/>
        <a:lstStyle/>
        <a:p>
          <a:endParaRPr lang="en-US">
            <a:latin typeface="Arial" panose="020B0604020202020204" pitchFamily="34" charset="0"/>
            <a:cs typeface="Arial" panose="020B0604020202020204" pitchFamily="34" charset="0"/>
          </a:endParaRPr>
        </a:p>
      </dgm:t>
    </dgm:pt>
    <dgm:pt modelId="{9F589981-0ABA-4A83-98EB-CC4D07133B93}">
      <dgm:prSet custT="1"/>
      <dgm:spPr>
        <a:solidFill>
          <a:srgbClr val="60CAE4"/>
        </a:solidFill>
      </dgm:spPr>
      <dgm:t>
        <a:bodyPr/>
        <a:lstStyle/>
        <a:p>
          <a:pPr rtl="0"/>
          <a:r>
            <a:rPr lang="en-US" sz="1600" dirty="0" smtClean="0">
              <a:solidFill>
                <a:schemeClr val="bg1"/>
              </a:solidFill>
              <a:latin typeface="Arial" panose="020B0604020202020204" pitchFamily="34" charset="0"/>
              <a:cs typeface="Arial" panose="020B0604020202020204" pitchFamily="34" charset="0"/>
            </a:rPr>
            <a:t>Extracurricular</a:t>
          </a:r>
          <a:endParaRPr lang="en-US" sz="1600" dirty="0">
            <a:solidFill>
              <a:schemeClr val="bg1"/>
            </a:solidFill>
            <a:latin typeface="Arial" panose="020B0604020202020204" pitchFamily="34" charset="0"/>
            <a:cs typeface="Arial" panose="020B0604020202020204" pitchFamily="34" charset="0"/>
          </a:endParaRPr>
        </a:p>
      </dgm:t>
    </dgm:pt>
    <dgm:pt modelId="{9B9DC2B7-D42B-491A-BDA2-03A889B4B06D}" type="parTrans" cxnId="{66EFC56B-484B-455B-9022-4756E9A7DF3D}">
      <dgm:prSet/>
      <dgm:spPr/>
      <dgm:t>
        <a:bodyPr/>
        <a:lstStyle/>
        <a:p>
          <a:endParaRPr lang="en-US">
            <a:latin typeface="Arial" panose="020B0604020202020204" pitchFamily="34" charset="0"/>
            <a:cs typeface="Arial" panose="020B0604020202020204" pitchFamily="34" charset="0"/>
          </a:endParaRPr>
        </a:p>
      </dgm:t>
    </dgm:pt>
    <dgm:pt modelId="{84ABECA7-A2EB-4A3D-9CE6-8D356DBF8584}" type="sibTrans" cxnId="{66EFC56B-484B-455B-9022-4756E9A7DF3D}">
      <dgm:prSet/>
      <dgm:spPr/>
      <dgm:t>
        <a:bodyPr/>
        <a:lstStyle/>
        <a:p>
          <a:endParaRPr lang="en-US">
            <a:latin typeface="Arial" panose="020B0604020202020204" pitchFamily="34" charset="0"/>
            <a:cs typeface="Arial" panose="020B0604020202020204" pitchFamily="34" charset="0"/>
          </a:endParaRPr>
        </a:p>
      </dgm:t>
    </dgm:pt>
    <dgm:pt modelId="{A01BEC1C-BC1B-4BF7-914C-EEEAACCC2142}">
      <dgm:prSet custT="1"/>
      <dgm:spPr>
        <a:solidFill>
          <a:srgbClr val="DE348C"/>
        </a:solidFill>
      </dgm:spPr>
      <dgm:t>
        <a:bodyPr/>
        <a:lstStyle/>
        <a:p>
          <a:pPr rtl="0"/>
          <a:r>
            <a:rPr lang="en-US" sz="1600" dirty="0" smtClean="0">
              <a:solidFill>
                <a:schemeClr val="bg1"/>
              </a:solidFill>
              <a:latin typeface="Arial" panose="020B0604020202020204" pitchFamily="34" charset="0"/>
              <a:cs typeface="Arial" panose="020B0604020202020204" pitchFamily="34" charset="0"/>
            </a:rPr>
            <a:t>“X” factor</a:t>
          </a:r>
          <a:endParaRPr lang="en-US" sz="1600" dirty="0">
            <a:solidFill>
              <a:schemeClr val="bg1"/>
            </a:solidFill>
            <a:latin typeface="Arial" panose="020B0604020202020204" pitchFamily="34" charset="0"/>
            <a:cs typeface="Arial" panose="020B0604020202020204" pitchFamily="34" charset="0"/>
          </a:endParaRPr>
        </a:p>
      </dgm:t>
    </dgm:pt>
    <dgm:pt modelId="{B4355BC9-9294-4BF0-B362-61DF833A5B8C}" type="parTrans" cxnId="{1C3529F0-9CEB-40B9-8343-CD1E7E5B7B1F}">
      <dgm:prSet/>
      <dgm:spPr/>
      <dgm:t>
        <a:bodyPr/>
        <a:lstStyle/>
        <a:p>
          <a:endParaRPr lang="en-US">
            <a:latin typeface="Arial" panose="020B0604020202020204" pitchFamily="34" charset="0"/>
            <a:cs typeface="Arial" panose="020B0604020202020204" pitchFamily="34" charset="0"/>
          </a:endParaRPr>
        </a:p>
      </dgm:t>
    </dgm:pt>
    <dgm:pt modelId="{E28C5B30-5209-42C7-8A07-8FD9848A5562}" type="sibTrans" cxnId="{1C3529F0-9CEB-40B9-8343-CD1E7E5B7B1F}">
      <dgm:prSet/>
      <dgm:spPr/>
      <dgm:t>
        <a:bodyPr/>
        <a:lstStyle/>
        <a:p>
          <a:endParaRPr lang="en-US">
            <a:latin typeface="Arial" panose="020B0604020202020204" pitchFamily="34" charset="0"/>
            <a:cs typeface="Arial" panose="020B0604020202020204" pitchFamily="34" charset="0"/>
          </a:endParaRPr>
        </a:p>
      </dgm:t>
    </dgm:pt>
    <dgm:pt modelId="{AF924305-44FF-4326-93FD-1C7F735F65D4}">
      <dgm:prSet custT="1"/>
      <dgm:spPr>
        <a:solidFill>
          <a:srgbClr val="576172"/>
        </a:solidFill>
      </dgm:spPr>
      <dgm:t>
        <a:bodyPr/>
        <a:lstStyle/>
        <a:p>
          <a:pPr rtl="0"/>
          <a:r>
            <a:rPr lang="en-US" sz="1600" dirty="0" smtClean="0">
              <a:solidFill>
                <a:schemeClr val="bg1"/>
              </a:solidFill>
              <a:latin typeface="Arial" panose="020B0604020202020204" pitchFamily="34" charset="0"/>
              <a:cs typeface="Arial" panose="020B0604020202020204" pitchFamily="34" charset="0"/>
            </a:rPr>
            <a:t>Financial</a:t>
          </a:r>
          <a:endParaRPr lang="en-US" sz="1600" dirty="0">
            <a:solidFill>
              <a:schemeClr val="bg1"/>
            </a:solidFill>
            <a:latin typeface="Arial" panose="020B0604020202020204" pitchFamily="34" charset="0"/>
            <a:cs typeface="Arial" panose="020B0604020202020204" pitchFamily="34" charset="0"/>
          </a:endParaRPr>
        </a:p>
      </dgm:t>
    </dgm:pt>
    <dgm:pt modelId="{0E74BD73-DE1B-41FD-8517-F22547025434}" type="parTrans" cxnId="{EBDD3291-00FF-41DD-920C-29088F4DA670}">
      <dgm:prSet/>
      <dgm:spPr/>
      <dgm:t>
        <a:bodyPr/>
        <a:lstStyle/>
        <a:p>
          <a:endParaRPr lang="en-US">
            <a:latin typeface="Arial" panose="020B0604020202020204" pitchFamily="34" charset="0"/>
            <a:cs typeface="Arial" panose="020B0604020202020204" pitchFamily="34" charset="0"/>
          </a:endParaRPr>
        </a:p>
      </dgm:t>
    </dgm:pt>
    <dgm:pt modelId="{D8AFF30F-D281-4240-AAEF-61D6684CF365}" type="sibTrans" cxnId="{EBDD3291-00FF-41DD-920C-29088F4DA670}">
      <dgm:prSet/>
      <dgm:spPr/>
      <dgm:t>
        <a:bodyPr/>
        <a:lstStyle/>
        <a:p>
          <a:endParaRPr lang="en-US">
            <a:latin typeface="Arial" panose="020B0604020202020204" pitchFamily="34" charset="0"/>
            <a:cs typeface="Arial" panose="020B0604020202020204" pitchFamily="34" charset="0"/>
          </a:endParaRPr>
        </a:p>
      </dgm:t>
    </dgm:pt>
    <dgm:pt modelId="{F64B3AE1-D72E-45CD-AF88-0D31984625B6}" type="pres">
      <dgm:prSet presAssocID="{70A7F6E6-AA9B-498E-A98B-8D50CDA95082}" presName="Name0" presStyleCnt="0">
        <dgm:presLayoutVars>
          <dgm:dir/>
          <dgm:animLvl val="lvl"/>
          <dgm:resizeHandles val="exact"/>
        </dgm:presLayoutVars>
      </dgm:prSet>
      <dgm:spPr/>
      <dgm:t>
        <a:bodyPr/>
        <a:lstStyle/>
        <a:p>
          <a:endParaRPr lang="en-US"/>
        </a:p>
      </dgm:t>
    </dgm:pt>
    <dgm:pt modelId="{394C4929-F0C0-4B65-BC02-883F46178738}" type="pres">
      <dgm:prSet presAssocID="{AF924305-44FF-4326-93FD-1C7F735F65D4}" presName="linNode" presStyleCnt="0"/>
      <dgm:spPr/>
    </dgm:pt>
    <dgm:pt modelId="{5F7C191D-3966-4953-BA91-CAB6029C3841}" type="pres">
      <dgm:prSet presAssocID="{AF924305-44FF-4326-93FD-1C7F735F65D4}" presName="parentText" presStyleLbl="node1" presStyleIdx="0" presStyleCnt="5">
        <dgm:presLayoutVars>
          <dgm:chMax val="1"/>
          <dgm:bulletEnabled val="1"/>
        </dgm:presLayoutVars>
      </dgm:prSet>
      <dgm:spPr>
        <a:prstGeom prst="rect">
          <a:avLst/>
        </a:prstGeom>
      </dgm:spPr>
      <dgm:t>
        <a:bodyPr/>
        <a:lstStyle/>
        <a:p>
          <a:endParaRPr lang="en-US"/>
        </a:p>
      </dgm:t>
    </dgm:pt>
    <dgm:pt modelId="{FEEE0A95-63E1-4674-ABA7-366ACB7EA795}" type="pres">
      <dgm:prSet presAssocID="{D8AFF30F-D281-4240-AAEF-61D6684CF365}" presName="sp" presStyleCnt="0"/>
      <dgm:spPr/>
    </dgm:pt>
    <dgm:pt modelId="{F0171017-0C14-410C-8EE6-1FE57F7C4D3A}" type="pres">
      <dgm:prSet presAssocID="{ED747CCA-3C7F-4116-8DB3-CBADAF73F702}" presName="linNode" presStyleCnt="0"/>
      <dgm:spPr/>
    </dgm:pt>
    <dgm:pt modelId="{09FB81E1-C09B-4DEA-A74B-42E687209E95}" type="pres">
      <dgm:prSet presAssocID="{ED747CCA-3C7F-4116-8DB3-CBADAF73F702}" presName="parentText" presStyleLbl="node1" presStyleIdx="1" presStyleCnt="5">
        <dgm:presLayoutVars>
          <dgm:chMax val="1"/>
          <dgm:bulletEnabled val="1"/>
        </dgm:presLayoutVars>
      </dgm:prSet>
      <dgm:spPr>
        <a:prstGeom prst="rect">
          <a:avLst/>
        </a:prstGeom>
      </dgm:spPr>
      <dgm:t>
        <a:bodyPr/>
        <a:lstStyle/>
        <a:p>
          <a:endParaRPr lang="en-US"/>
        </a:p>
      </dgm:t>
    </dgm:pt>
    <dgm:pt modelId="{6805D7F0-49F1-4FCA-937A-0DEB5325A257}" type="pres">
      <dgm:prSet presAssocID="{71DCCD28-1924-4B7E-ADDC-F2A68C3FF186}" presName="sp" presStyleCnt="0"/>
      <dgm:spPr/>
    </dgm:pt>
    <dgm:pt modelId="{4080666B-F1F3-4117-9AD5-F99E277FCADD}" type="pres">
      <dgm:prSet presAssocID="{471A09FE-42DE-45AA-AA05-D952062293FC}" presName="linNode" presStyleCnt="0"/>
      <dgm:spPr/>
    </dgm:pt>
    <dgm:pt modelId="{7FA6BBCD-CB0D-4FE8-B3AA-F83B964A854F}" type="pres">
      <dgm:prSet presAssocID="{471A09FE-42DE-45AA-AA05-D952062293FC}" presName="parentText" presStyleLbl="node1" presStyleIdx="2" presStyleCnt="5">
        <dgm:presLayoutVars>
          <dgm:chMax val="1"/>
          <dgm:bulletEnabled val="1"/>
        </dgm:presLayoutVars>
      </dgm:prSet>
      <dgm:spPr>
        <a:prstGeom prst="rect">
          <a:avLst/>
        </a:prstGeom>
      </dgm:spPr>
      <dgm:t>
        <a:bodyPr/>
        <a:lstStyle/>
        <a:p>
          <a:endParaRPr lang="en-US"/>
        </a:p>
      </dgm:t>
    </dgm:pt>
    <dgm:pt modelId="{3C985896-FDBD-4F7A-873B-221BF5B08B86}" type="pres">
      <dgm:prSet presAssocID="{6C436586-8FDB-4E2E-905C-2566FAFBB091}" presName="sp" presStyleCnt="0"/>
      <dgm:spPr/>
    </dgm:pt>
    <dgm:pt modelId="{CF384F25-B55F-4A1E-8635-648BB86CDC64}" type="pres">
      <dgm:prSet presAssocID="{9F589981-0ABA-4A83-98EB-CC4D07133B93}" presName="linNode" presStyleCnt="0"/>
      <dgm:spPr/>
    </dgm:pt>
    <dgm:pt modelId="{D62AEC55-60CE-4748-8A39-350F88BDF84D}" type="pres">
      <dgm:prSet presAssocID="{9F589981-0ABA-4A83-98EB-CC4D07133B93}" presName="parentText" presStyleLbl="node1" presStyleIdx="3" presStyleCnt="5">
        <dgm:presLayoutVars>
          <dgm:chMax val="1"/>
          <dgm:bulletEnabled val="1"/>
        </dgm:presLayoutVars>
      </dgm:prSet>
      <dgm:spPr>
        <a:prstGeom prst="rect">
          <a:avLst/>
        </a:prstGeom>
      </dgm:spPr>
      <dgm:t>
        <a:bodyPr/>
        <a:lstStyle/>
        <a:p>
          <a:endParaRPr lang="en-US"/>
        </a:p>
      </dgm:t>
    </dgm:pt>
    <dgm:pt modelId="{5068C337-0112-49A0-9C05-7FDCB418DC75}" type="pres">
      <dgm:prSet presAssocID="{84ABECA7-A2EB-4A3D-9CE6-8D356DBF8584}" presName="sp" presStyleCnt="0"/>
      <dgm:spPr/>
    </dgm:pt>
    <dgm:pt modelId="{5EAF55A2-9CF3-4FCF-BF5A-2AC9954A7393}" type="pres">
      <dgm:prSet presAssocID="{A01BEC1C-BC1B-4BF7-914C-EEEAACCC2142}" presName="linNode" presStyleCnt="0"/>
      <dgm:spPr/>
    </dgm:pt>
    <dgm:pt modelId="{93A0DA91-BA34-4C51-A97A-D57F50BDF6B9}" type="pres">
      <dgm:prSet presAssocID="{A01BEC1C-BC1B-4BF7-914C-EEEAACCC2142}" presName="parentText" presStyleLbl="node1" presStyleIdx="4" presStyleCnt="5">
        <dgm:presLayoutVars>
          <dgm:chMax val="1"/>
          <dgm:bulletEnabled val="1"/>
        </dgm:presLayoutVars>
      </dgm:prSet>
      <dgm:spPr>
        <a:prstGeom prst="rect">
          <a:avLst/>
        </a:prstGeom>
      </dgm:spPr>
      <dgm:t>
        <a:bodyPr/>
        <a:lstStyle/>
        <a:p>
          <a:endParaRPr lang="en-US"/>
        </a:p>
      </dgm:t>
    </dgm:pt>
  </dgm:ptLst>
  <dgm:cxnLst>
    <dgm:cxn modelId="{E33D7F8E-17A2-4488-B77A-2926E11C92F0}" type="presOf" srcId="{70A7F6E6-AA9B-498E-A98B-8D50CDA95082}" destId="{F64B3AE1-D72E-45CD-AF88-0D31984625B6}" srcOrd="0" destOrd="0" presId="urn:microsoft.com/office/officeart/2005/8/layout/vList5"/>
    <dgm:cxn modelId="{DB7F958D-4E24-4896-B168-D5156B793813}" type="presOf" srcId="{9F589981-0ABA-4A83-98EB-CC4D07133B93}" destId="{D62AEC55-60CE-4748-8A39-350F88BDF84D}" srcOrd="0" destOrd="0" presId="urn:microsoft.com/office/officeart/2005/8/layout/vList5"/>
    <dgm:cxn modelId="{F6A47503-BC88-4303-A9B7-8C9AE468FFB6}" srcId="{70A7F6E6-AA9B-498E-A98B-8D50CDA95082}" destId="{471A09FE-42DE-45AA-AA05-D952062293FC}" srcOrd="2" destOrd="0" parTransId="{CC9B0D79-2199-46DE-AFDA-C1DD2CB8099E}" sibTransId="{6C436586-8FDB-4E2E-905C-2566FAFBB091}"/>
    <dgm:cxn modelId="{7DC84417-44F0-4D0D-B591-66E738F6091A}" type="presOf" srcId="{471A09FE-42DE-45AA-AA05-D952062293FC}" destId="{7FA6BBCD-CB0D-4FE8-B3AA-F83B964A854F}" srcOrd="0" destOrd="0" presId="urn:microsoft.com/office/officeart/2005/8/layout/vList5"/>
    <dgm:cxn modelId="{70629F6D-7561-4B36-AC8A-760D37B1B66C}" type="presOf" srcId="{A01BEC1C-BC1B-4BF7-914C-EEEAACCC2142}" destId="{93A0DA91-BA34-4C51-A97A-D57F50BDF6B9}" srcOrd="0" destOrd="0" presId="urn:microsoft.com/office/officeart/2005/8/layout/vList5"/>
    <dgm:cxn modelId="{DA6C709A-AF7D-4308-9BF9-D6A7637CB1E0}" type="presOf" srcId="{AF924305-44FF-4326-93FD-1C7F735F65D4}" destId="{5F7C191D-3966-4953-BA91-CAB6029C3841}" srcOrd="0" destOrd="0" presId="urn:microsoft.com/office/officeart/2005/8/layout/vList5"/>
    <dgm:cxn modelId="{1C3529F0-9CEB-40B9-8343-CD1E7E5B7B1F}" srcId="{70A7F6E6-AA9B-498E-A98B-8D50CDA95082}" destId="{A01BEC1C-BC1B-4BF7-914C-EEEAACCC2142}" srcOrd="4" destOrd="0" parTransId="{B4355BC9-9294-4BF0-B362-61DF833A5B8C}" sibTransId="{E28C5B30-5209-42C7-8A07-8FD9848A5562}"/>
    <dgm:cxn modelId="{5A5ABE09-0A9B-4D6F-BC96-2999A33E6416}" type="presOf" srcId="{ED747CCA-3C7F-4116-8DB3-CBADAF73F702}" destId="{09FB81E1-C09B-4DEA-A74B-42E687209E95}" srcOrd="0" destOrd="0" presId="urn:microsoft.com/office/officeart/2005/8/layout/vList5"/>
    <dgm:cxn modelId="{EBDD3291-00FF-41DD-920C-29088F4DA670}" srcId="{70A7F6E6-AA9B-498E-A98B-8D50CDA95082}" destId="{AF924305-44FF-4326-93FD-1C7F735F65D4}" srcOrd="0" destOrd="0" parTransId="{0E74BD73-DE1B-41FD-8517-F22547025434}" sibTransId="{D8AFF30F-D281-4240-AAEF-61D6684CF365}"/>
    <dgm:cxn modelId="{54B92ABC-FC8E-4B90-8403-CCC846D3E078}" srcId="{70A7F6E6-AA9B-498E-A98B-8D50CDA95082}" destId="{ED747CCA-3C7F-4116-8DB3-CBADAF73F702}" srcOrd="1" destOrd="0" parTransId="{31C528B4-5360-4B32-BDBC-9FE2F07443BF}" sibTransId="{71DCCD28-1924-4B7E-ADDC-F2A68C3FF186}"/>
    <dgm:cxn modelId="{66EFC56B-484B-455B-9022-4756E9A7DF3D}" srcId="{70A7F6E6-AA9B-498E-A98B-8D50CDA95082}" destId="{9F589981-0ABA-4A83-98EB-CC4D07133B93}" srcOrd="3" destOrd="0" parTransId="{9B9DC2B7-D42B-491A-BDA2-03A889B4B06D}" sibTransId="{84ABECA7-A2EB-4A3D-9CE6-8D356DBF8584}"/>
    <dgm:cxn modelId="{6E6689AB-8B10-4785-907D-D2069AB902B9}" type="presParOf" srcId="{F64B3AE1-D72E-45CD-AF88-0D31984625B6}" destId="{394C4929-F0C0-4B65-BC02-883F46178738}" srcOrd="0" destOrd="0" presId="urn:microsoft.com/office/officeart/2005/8/layout/vList5"/>
    <dgm:cxn modelId="{5707202E-C344-4513-A5B2-A4171137E41C}" type="presParOf" srcId="{394C4929-F0C0-4B65-BC02-883F46178738}" destId="{5F7C191D-3966-4953-BA91-CAB6029C3841}" srcOrd="0" destOrd="0" presId="urn:microsoft.com/office/officeart/2005/8/layout/vList5"/>
    <dgm:cxn modelId="{447ED05F-503F-4B73-8A7D-42833F0FD7EC}" type="presParOf" srcId="{F64B3AE1-D72E-45CD-AF88-0D31984625B6}" destId="{FEEE0A95-63E1-4674-ABA7-366ACB7EA795}" srcOrd="1" destOrd="0" presId="urn:microsoft.com/office/officeart/2005/8/layout/vList5"/>
    <dgm:cxn modelId="{A5899B63-C11B-472A-AE8C-3F6C7A4DDAEC}" type="presParOf" srcId="{F64B3AE1-D72E-45CD-AF88-0D31984625B6}" destId="{F0171017-0C14-410C-8EE6-1FE57F7C4D3A}" srcOrd="2" destOrd="0" presId="urn:microsoft.com/office/officeart/2005/8/layout/vList5"/>
    <dgm:cxn modelId="{997A8E99-A0D0-4990-A7D7-B76BFED2FB73}" type="presParOf" srcId="{F0171017-0C14-410C-8EE6-1FE57F7C4D3A}" destId="{09FB81E1-C09B-4DEA-A74B-42E687209E95}" srcOrd="0" destOrd="0" presId="urn:microsoft.com/office/officeart/2005/8/layout/vList5"/>
    <dgm:cxn modelId="{47E47C30-8754-41A1-B2DB-B4738307C2F2}" type="presParOf" srcId="{F64B3AE1-D72E-45CD-AF88-0D31984625B6}" destId="{6805D7F0-49F1-4FCA-937A-0DEB5325A257}" srcOrd="3" destOrd="0" presId="urn:microsoft.com/office/officeart/2005/8/layout/vList5"/>
    <dgm:cxn modelId="{EE76A49F-8D80-466E-84F8-5D5E8464ECCE}" type="presParOf" srcId="{F64B3AE1-D72E-45CD-AF88-0D31984625B6}" destId="{4080666B-F1F3-4117-9AD5-F99E277FCADD}" srcOrd="4" destOrd="0" presId="urn:microsoft.com/office/officeart/2005/8/layout/vList5"/>
    <dgm:cxn modelId="{10CC230F-CA60-40EC-A76D-A7E7238C2F02}" type="presParOf" srcId="{4080666B-F1F3-4117-9AD5-F99E277FCADD}" destId="{7FA6BBCD-CB0D-4FE8-B3AA-F83B964A854F}" srcOrd="0" destOrd="0" presId="urn:microsoft.com/office/officeart/2005/8/layout/vList5"/>
    <dgm:cxn modelId="{DA313CFE-ECB2-4AD9-8178-51A5E78F9246}" type="presParOf" srcId="{F64B3AE1-D72E-45CD-AF88-0D31984625B6}" destId="{3C985896-FDBD-4F7A-873B-221BF5B08B86}" srcOrd="5" destOrd="0" presId="urn:microsoft.com/office/officeart/2005/8/layout/vList5"/>
    <dgm:cxn modelId="{5BEC1633-2975-4A42-955C-5348AAECDFAB}" type="presParOf" srcId="{F64B3AE1-D72E-45CD-AF88-0D31984625B6}" destId="{CF384F25-B55F-4A1E-8635-648BB86CDC64}" srcOrd="6" destOrd="0" presId="urn:microsoft.com/office/officeart/2005/8/layout/vList5"/>
    <dgm:cxn modelId="{EBF1CE86-0D24-445A-A61E-F079372A430E}" type="presParOf" srcId="{CF384F25-B55F-4A1E-8635-648BB86CDC64}" destId="{D62AEC55-60CE-4748-8A39-350F88BDF84D}" srcOrd="0" destOrd="0" presId="urn:microsoft.com/office/officeart/2005/8/layout/vList5"/>
    <dgm:cxn modelId="{8E99A9B1-1574-40D2-B2A2-8A9C0EF297F1}" type="presParOf" srcId="{F64B3AE1-D72E-45CD-AF88-0D31984625B6}" destId="{5068C337-0112-49A0-9C05-7FDCB418DC75}" srcOrd="7" destOrd="0" presId="urn:microsoft.com/office/officeart/2005/8/layout/vList5"/>
    <dgm:cxn modelId="{5FD880C8-9DC2-4B46-AD82-32DEF5B8E9FB}" type="presParOf" srcId="{F64B3AE1-D72E-45CD-AF88-0D31984625B6}" destId="{5EAF55A2-9CF3-4FCF-BF5A-2AC9954A7393}" srcOrd="8" destOrd="0" presId="urn:microsoft.com/office/officeart/2005/8/layout/vList5"/>
    <dgm:cxn modelId="{099B71D1-D3EE-4357-8C5B-45E239CA9C92}" type="presParOf" srcId="{5EAF55A2-9CF3-4FCF-BF5A-2AC9954A7393}" destId="{93A0DA91-BA34-4C51-A97A-D57F50BDF6B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6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9700" y="0"/>
            <a:ext cx="3022600" cy="461963"/>
          </a:xfrm>
          <a:prstGeom prst="rect">
            <a:avLst/>
          </a:prstGeom>
        </p:spPr>
        <p:txBody>
          <a:bodyPr vert="horz" lIns="91440" tIns="45720" rIns="91440" bIns="45720" rtlCol="0"/>
          <a:lstStyle>
            <a:lvl1pPr algn="r">
              <a:defRPr sz="1200"/>
            </a:lvl1pPr>
          </a:lstStyle>
          <a:p>
            <a:fld id="{33CBAEC9-1F12-4B5C-ACC0-1588191B383D}" type="datetimeFigureOut">
              <a:rPr lang="en-US" smtClean="0"/>
              <a:t>8/5/2016</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6913" y="4387850"/>
            <a:ext cx="5580062"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226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9700" y="8772525"/>
            <a:ext cx="3022600" cy="461963"/>
          </a:xfrm>
          <a:prstGeom prst="rect">
            <a:avLst/>
          </a:prstGeom>
        </p:spPr>
        <p:txBody>
          <a:bodyPr vert="horz" lIns="91440" tIns="45720" rIns="91440" bIns="45720" rtlCol="0" anchor="b"/>
          <a:lstStyle>
            <a:lvl1pPr algn="r">
              <a:defRPr sz="1200"/>
            </a:lvl1pPr>
          </a:lstStyle>
          <a:p>
            <a:fld id="{FD9A7559-C6FC-437E-90D1-CBD8FF2734F4}" type="slidenum">
              <a:rPr lang="en-US" smtClean="0"/>
              <a:t>‹#›</a:t>
            </a:fld>
            <a:endParaRPr lang="en-US"/>
          </a:p>
        </p:txBody>
      </p:sp>
    </p:spTree>
    <p:extLst>
      <p:ext uri="{BB962C8B-B14F-4D97-AF65-F5344CB8AC3E}">
        <p14:creationId xmlns:p14="http://schemas.microsoft.com/office/powerpoint/2010/main" val="290769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Intentional Tactics For Improving College Access And Educational Planning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importance of educational planning and college access remains a significant national agenda item as well as a personal barrier for too many. This session focuses on case studies that utilize intentional tactics for improving college access and educational planning – both on an institutional level, driving individual goal setting and actions, and on a broad scale, leveraging technology and partnerships to expand reach. Organizational outcomes and student success measures are shared, and participants are encouraged to discuss their organization’s initiatives, to add to the collective work that we share for helping the next generation of students achieve their dreams.</a:t>
            </a:r>
          </a:p>
          <a:p>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a:t>
            </a:fld>
            <a:endParaRPr lang="en-US"/>
          </a:p>
        </p:txBody>
      </p:sp>
    </p:spTree>
    <p:extLst>
      <p:ext uri="{BB962C8B-B14F-4D97-AF65-F5344CB8AC3E}">
        <p14:creationId xmlns:p14="http://schemas.microsoft.com/office/powerpoint/2010/main" val="317236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13</a:t>
            </a:fld>
            <a:endParaRPr lang="en-US"/>
          </a:p>
        </p:txBody>
      </p:sp>
    </p:spTree>
    <p:extLst>
      <p:ext uri="{BB962C8B-B14F-4D97-AF65-F5344CB8AC3E}">
        <p14:creationId xmlns:p14="http://schemas.microsoft.com/office/powerpoint/2010/main" val="352915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15</a:t>
            </a:fld>
            <a:endParaRPr lang="en-US"/>
          </a:p>
        </p:txBody>
      </p:sp>
    </p:spTree>
    <p:extLst>
      <p:ext uri="{BB962C8B-B14F-4D97-AF65-F5344CB8AC3E}">
        <p14:creationId xmlns:p14="http://schemas.microsoft.com/office/powerpoint/2010/main" val="118296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pay for additional counseling are likely to have higher grades, higher SAT scores, and come from families with higher incomes: According to the Independent Educational Consultant Association, 22 percent of students applying to competitive colleges receive individualized counseling beyond what is offered by their high school counselors.</a:t>
            </a:r>
          </a:p>
          <a:p>
            <a:r>
              <a:rPr lang="en-US" dirty="0"/>
              <a:t> </a:t>
            </a:r>
          </a:p>
          <a:p>
            <a:r>
              <a:rPr lang="en-US" dirty="0"/>
              <a:t>Low-income students are underserved by high school guidance counselors: High schools serving predominately low-income and minority students have counselor to student ratios twice the national average – 1,000 students per counselor versus 470 students per counselor nationally</a:t>
            </a:r>
          </a:p>
          <a:p>
            <a:r>
              <a:rPr lang="en-US" dirty="0"/>
              <a:t> </a:t>
            </a:r>
          </a:p>
          <a:p>
            <a:r>
              <a:rPr lang="en-US" dirty="0"/>
              <a:t>Increasing access to school counselors has been shown to increase college-going: Adding one additional high school counselor increases four-year college enrollment by 10 percentage points. That is, if a typical high school serving 113 seniors hired one additional counselor, 11 more seniors would enroll in a four-year school.</a:t>
            </a:r>
          </a:p>
          <a:p>
            <a:endParaRPr lang="en-US" dirty="0" smtClean="0"/>
          </a:p>
          <a:p>
            <a:pPr defTabSz="914291">
              <a:defRPr/>
            </a:pPr>
            <a:r>
              <a:rPr lang="en-US" dirty="0"/>
              <a:t>: The H&amp;R Block FAFSA experiment increased the FAFSA application rate 40 percent and college enrollment by 29 percent. High school seniors who received FAFSA assistance were 8 percentage points more likely to have completed two years of college. </a:t>
            </a:r>
          </a:p>
          <a:p>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16</a:t>
            </a:fld>
            <a:endParaRPr lang="en-US"/>
          </a:p>
        </p:txBody>
      </p:sp>
    </p:spTree>
    <p:extLst>
      <p:ext uri="{BB962C8B-B14F-4D97-AF65-F5344CB8AC3E}">
        <p14:creationId xmlns:p14="http://schemas.microsoft.com/office/powerpoint/2010/main" val="104988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59" indent="-342859">
              <a:buFont typeface="Arial"/>
              <a:buChar char="•"/>
            </a:pPr>
            <a:r>
              <a:rPr lang="en-US" b="0" dirty="0" smtClean="0"/>
              <a:t>Low-income students are more likely to </a:t>
            </a:r>
            <a:r>
              <a:rPr lang="en-US" b="0" dirty="0" err="1" smtClean="0"/>
              <a:t>undermatch</a:t>
            </a:r>
            <a:r>
              <a:rPr lang="en-US" b="0" dirty="0" smtClean="0"/>
              <a:t>: Half of all low-socioeconomic status (SES) students </a:t>
            </a:r>
            <a:r>
              <a:rPr lang="en-US" b="0" dirty="0" err="1" smtClean="0"/>
              <a:t>undermatch</a:t>
            </a:r>
            <a:r>
              <a:rPr lang="en-US" b="0" dirty="0" smtClean="0"/>
              <a:t>, and low-SES students are more likely than their high SES peers to </a:t>
            </a:r>
            <a:r>
              <a:rPr lang="en-US" b="0" dirty="0" err="1" smtClean="0"/>
              <a:t>undermatch</a:t>
            </a:r>
            <a:r>
              <a:rPr lang="en-US" b="0" dirty="0" smtClean="0"/>
              <a:t>.</a:t>
            </a:r>
          </a:p>
          <a:p>
            <a:pPr marL="342859" indent="-342859">
              <a:buFont typeface="Arial"/>
              <a:buChar char="•"/>
            </a:pPr>
            <a:r>
              <a:rPr lang="en-US" b="0" dirty="0" smtClean="0"/>
              <a:t>Only 8 percent of high-achieving, low-income students are “achievement typical” in their application patterns, meaning they applied to institutions that closely matched their abilities, including at least one selective safety school.</a:t>
            </a:r>
          </a:p>
          <a:p>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18</a:t>
            </a:fld>
            <a:endParaRPr lang="en-US"/>
          </a:p>
        </p:txBody>
      </p:sp>
    </p:spTree>
    <p:extLst>
      <p:ext uri="{BB962C8B-B14F-4D97-AF65-F5344CB8AC3E}">
        <p14:creationId xmlns:p14="http://schemas.microsoft.com/office/powerpoint/2010/main" val="402715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moment to simply focus on the affordability piece.</a:t>
            </a:r>
            <a:r>
              <a:rPr lang="en-US" baseline="0" dirty="0" smtClean="0"/>
              <a:t> (Go through the example first off of sticker vs. net price – this slide plus the next one.)</a:t>
            </a:r>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19</a:t>
            </a:fld>
            <a:endParaRPr lang="en-US"/>
          </a:p>
        </p:txBody>
      </p:sp>
    </p:spTree>
    <p:extLst>
      <p:ext uri="{BB962C8B-B14F-4D97-AF65-F5344CB8AC3E}">
        <p14:creationId xmlns:p14="http://schemas.microsoft.com/office/powerpoint/2010/main" val="55715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 from Big Future website</a:t>
            </a:r>
          </a:p>
          <a:p>
            <a:endParaRPr lang="en-US" dirty="0" smtClean="0"/>
          </a:p>
          <a:p>
            <a:r>
              <a:rPr lang="en-US" dirty="0" smtClean="0"/>
              <a:t>This info shows how</a:t>
            </a:r>
            <a:r>
              <a:rPr lang="en-US" baseline="0" dirty="0" smtClean="0"/>
              <a:t> with info there are more possibilities that you might imagine – but you will need to do some homework.</a:t>
            </a:r>
          </a:p>
          <a:p>
            <a:endParaRPr lang="en-US" baseline="0" dirty="0" smtClean="0"/>
          </a:p>
          <a:p>
            <a:r>
              <a:rPr lang="en-US" b="1" baseline="0" dirty="0" smtClean="0"/>
              <a:t>Consider what this means for your college search – do you need to start with financial stuff and then work to find great colleges that meet your needs…Or can you afford to search for “what you want” and then work on financial questions (may only be applicable for people who don’t have a cost concern).</a:t>
            </a:r>
            <a:endParaRPr lang="en-US" b="1" dirty="0"/>
          </a:p>
        </p:txBody>
      </p:sp>
      <p:sp>
        <p:nvSpPr>
          <p:cNvPr id="4" name="Slide Number Placeholder 3"/>
          <p:cNvSpPr>
            <a:spLocks noGrp="1"/>
          </p:cNvSpPr>
          <p:nvPr>
            <p:ph type="sldNum" sz="quarter" idx="10"/>
          </p:nvPr>
        </p:nvSpPr>
        <p:spPr/>
        <p:txBody>
          <a:bodyPr/>
          <a:lstStyle/>
          <a:p>
            <a:fld id="{39A293AA-F4E8-4FA8-8AA1-F890AE770194}" type="slidenum">
              <a:rPr lang="en-US" smtClean="0"/>
              <a:t>20</a:t>
            </a:fld>
            <a:endParaRPr lang="en-US"/>
          </a:p>
        </p:txBody>
      </p:sp>
    </p:spTree>
    <p:extLst>
      <p:ext uri="{BB962C8B-B14F-4D97-AF65-F5344CB8AC3E}">
        <p14:creationId xmlns:p14="http://schemas.microsoft.com/office/powerpoint/2010/main" val="284245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it’s more complicated than just the lack of knowledge around sticker vs. net price. Changes in college pricing – from institution to institution – or from year-to-year at the same school (and knowing that you need to reapply each year, that there may be other opportunities or requirements)… Sometimes there is also simply information overload.</a:t>
            </a:r>
          </a:p>
          <a:p>
            <a:endParaRPr lang="en-US" dirty="0" smtClean="0"/>
          </a:p>
          <a:p>
            <a:r>
              <a:rPr lang="en-US" dirty="0" smtClean="0"/>
              <a:t>In addition there are real fears around whether aid will actually come through</a:t>
            </a:r>
            <a:r>
              <a:rPr lang="en-US" baseline="0" dirty="0" smtClean="0"/>
              <a:t> – or whether the student family will be able to come up with enough extra money each year to keep attending (part of the persistence puzzle). And there is often family pressure to make sure that the family is taken care – and that the student needs to help with that family financial obligation. Some families may also not see college as a priority (or not for their daughters).</a:t>
            </a:r>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21</a:t>
            </a:fld>
            <a:endParaRPr lang="en-US"/>
          </a:p>
        </p:txBody>
      </p:sp>
    </p:spTree>
    <p:extLst>
      <p:ext uri="{BB962C8B-B14F-4D97-AF65-F5344CB8AC3E}">
        <p14:creationId xmlns:p14="http://schemas.microsoft.com/office/powerpoint/2010/main" val="32801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literacy – including</a:t>
            </a:r>
            <a:r>
              <a:rPr lang="en-US" baseline="0" dirty="0" smtClean="0"/>
              <a:t> an understanding of the college financing/application process as well as the income reward on the other side of a degree – is an important piece of this puzzle.</a:t>
            </a:r>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40840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general acknowledgement</a:t>
            </a:r>
            <a:r>
              <a:rPr lang="en-US" baseline="0" dirty="0" smtClean="0"/>
              <a:t> that the college process is complicated in both the short and long term. This is a problem for almost all students and parents.</a:t>
            </a:r>
            <a:endParaRPr lang="en-US" dirty="0"/>
          </a:p>
        </p:txBody>
      </p:sp>
      <p:sp>
        <p:nvSpPr>
          <p:cNvPr id="4" name="Slide Number Placeholder 3"/>
          <p:cNvSpPr>
            <a:spLocks noGrp="1"/>
          </p:cNvSpPr>
          <p:nvPr>
            <p:ph type="sldNum" sz="quarter" idx="10"/>
          </p:nvPr>
        </p:nvSpPr>
        <p:spPr/>
        <p:txBody>
          <a:bodyPr/>
          <a:lstStyle/>
          <a:p>
            <a:fld id="{FD9A7559-C6FC-437E-90D1-CBD8FF2734F4}" type="slidenum">
              <a:rPr lang="en-US" smtClean="0"/>
              <a:t>23</a:t>
            </a:fld>
            <a:endParaRPr lang="en-US"/>
          </a:p>
        </p:txBody>
      </p:sp>
    </p:spTree>
    <p:extLst>
      <p:ext uri="{BB962C8B-B14F-4D97-AF65-F5344CB8AC3E}">
        <p14:creationId xmlns:p14="http://schemas.microsoft.com/office/powerpoint/2010/main" val="220531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acknowledge concerns that some attendees may not feel they have resources, etc. Set the stage for understanding.</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2534" indent="-289436" eaLnBrk="0" hangingPunct="0">
              <a:defRPr sz="2400">
                <a:solidFill>
                  <a:schemeClr val="tx1"/>
                </a:solidFill>
                <a:latin typeface="Calibri" pitchFamily="34" charset="0"/>
                <a:ea typeface="MS PGothic" pitchFamily="34" charset="-128"/>
              </a:defRPr>
            </a:lvl2pPr>
            <a:lvl3pPr marL="1157745" indent="-231549" eaLnBrk="0" hangingPunct="0">
              <a:defRPr sz="2400">
                <a:solidFill>
                  <a:schemeClr val="tx1"/>
                </a:solidFill>
                <a:latin typeface="Calibri" pitchFamily="34" charset="0"/>
                <a:ea typeface="MS PGothic" pitchFamily="34" charset="-128"/>
              </a:defRPr>
            </a:lvl3pPr>
            <a:lvl4pPr marL="1620843" indent="-231549" eaLnBrk="0" hangingPunct="0">
              <a:defRPr sz="2400">
                <a:solidFill>
                  <a:schemeClr val="tx1"/>
                </a:solidFill>
                <a:latin typeface="Calibri" pitchFamily="34" charset="0"/>
                <a:ea typeface="MS PGothic" pitchFamily="34" charset="-128"/>
              </a:defRPr>
            </a:lvl4pPr>
            <a:lvl5pPr marL="2083940" indent="-231549" eaLnBrk="0" hangingPunct="0">
              <a:defRPr sz="2400">
                <a:solidFill>
                  <a:schemeClr val="tx1"/>
                </a:solidFill>
                <a:latin typeface="Calibri" pitchFamily="34" charset="0"/>
                <a:ea typeface="MS PGothic" pitchFamily="34" charset="-128"/>
              </a:defRPr>
            </a:lvl5pPr>
            <a:lvl6pPr marL="2547038" indent="-231549" eaLnBrk="0" fontAlgn="base" hangingPunct="0">
              <a:spcBef>
                <a:spcPct val="0"/>
              </a:spcBef>
              <a:spcAft>
                <a:spcPct val="0"/>
              </a:spcAft>
              <a:defRPr sz="2400">
                <a:solidFill>
                  <a:schemeClr val="tx1"/>
                </a:solidFill>
                <a:latin typeface="Calibri" pitchFamily="34" charset="0"/>
                <a:ea typeface="MS PGothic" pitchFamily="34" charset="-128"/>
              </a:defRPr>
            </a:lvl6pPr>
            <a:lvl7pPr marL="3010136" indent="-231549" eaLnBrk="0" fontAlgn="base" hangingPunct="0">
              <a:spcBef>
                <a:spcPct val="0"/>
              </a:spcBef>
              <a:spcAft>
                <a:spcPct val="0"/>
              </a:spcAft>
              <a:defRPr sz="2400">
                <a:solidFill>
                  <a:schemeClr val="tx1"/>
                </a:solidFill>
                <a:latin typeface="Calibri" pitchFamily="34" charset="0"/>
                <a:ea typeface="MS PGothic" pitchFamily="34" charset="-128"/>
              </a:defRPr>
            </a:lvl7pPr>
            <a:lvl8pPr marL="3473234" indent="-231549" eaLnBrk="0" fontAlgn="base" hangingPunct="0">
              <a:spcBef>
                <a:spcPct val="0"/>
              </a:spcBef>
              <a:spcAft>
                <a:spcPct val="0"/>
              </a:spcAft>
              <a:defRPr sz="2400">
                <a:solidFill>
                  <a:schemeClr val="tx1"/>
                </a:solidFill>
                <a:latin typeface="Calibri" pitchFamily="34" charset="0"/>
                <a:ea typeface="MS PGothic" pitchFamily="34" charset="-128"/>
              </a:defRPr>
            </a:lvl8pPr>
            <a:lvl9pPr marL="3936332" indent="-231549"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C670B79-FC41-4A7E-909B-33D102C6142C}" type="slidenum">
              <a:rPr lang="en-US" altLang="en-US" sz="1200"/>
              <a:pPr eaLnBrk="1" hangingPunct="1"/>
              <a:t>25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293AA-F4E8-4FA8-8AA1-F890AE770194}" type="slidenum">
              <a:rPr lang="en-US" smtClean="0"/>
              <a:t>26</a:t>
            </a:fld>
            <a:endParaRPr lang="en-US"/>
          </a:p>
        </p:txBody>
      </p:sp>
    </p:spTree>
    <p:extLst>
      <p:ext uri="{BB962C8B-B14F-4D97-AF65-F5344CB8AC3E}">
        <p14:creationId xmlns:p14="http://schemas.microsoft.com/office/powerpoint/2010/main" val="204316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Have our list of 6 possibilities. Put this in </a:t>
            </a:r>
            <a:r>
              <a:rPr lang="ja-JP" altLang="en-US" dirty="0" smtClean="0"/>
              <a:t>“</a:t>
            </a:r>
            <a:r>
              <a:rPr lang="en-US" altLang="ja-JP" dirty="0" smtClean="0"/>
              <a:t>action</a:t>
            </a:r>
            <a:r>
              <a:rPr lang="ja-JP" altLang="en-US" dirty="0" smtClean="0"/>
              <a:t>”</a:t>
            </a:r>
            <a:r>
              <a:rPr lang="en-US" altLang="ja-JP" dirty="0" smtClean="0"/>
              <a:t> mode for show – depending on audience.</a:t>
            </a:r>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5742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Whatever you do, start the conversation!!</a:t>
            </a:r>
          </a:p>
          <a:p>
            <a:endParaRPr lang="en-US" baseline="0" dirty="0" smtClean="0"/>
          </a:p>
          <a:p>
            <a:r>
              <a:rPr lang="en-US" baseline="0" dirty="0" smtClean="0"/>
              <a:t>- Starting early in the school year, early in the educational process, in a variety of contexts…</a:t>
            </a:r>
            <a:endParaRPr lang="en-US" dirty="0"/>
          </a:p>
        </p:txBody>
      </p:sp>
      <p:sp>
        <p:nvSpPr>
          <p:cNvPr id="4" name="Slide Number Placeholder 3"/>
          <p:cNvSpPr>
            <a:spLocks noGrp="1"/>
          </p:cNvSpPr>
          <p:nvPr>
            <p:ph type="sldNum" sz="quarter" idx="10"/>
          </p:nvPr>
        </p:nvSpPr>
        <p:spPr/>
        <p:txBody>
          <a:bodyPr/>
          <a:lstStyle/>
          <a:p>
            <a:fld id="{39A293AA-F4E8-4FA8-8AA1-F890AE770194}" type="slidenum">
              <a:rPr lang="en-US" smtClean="0"/>
              <a:t>29</a:t>
            </a:fld>
            <a:endParaRPr lang="en-US"/>
          </a:p>
        </p:txBody>
      </p:sp>
    </p:spTree>
    <p:extLst>
      <p:ext uri="{BB962C8B-B14F-4D97-AF65-F5344CB8AC3E}">
        <p14:creationId xmlns:p14="http://schemas.microsoft.com/office/powerpoint/2010/main" val="260658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Whatever you do, start the conversation!!</a:t>
            </a:r>
          </a:p>
          <a:p>
            <a:endParaRPr lang="en-US" baseline="0" dirty="0" smtClean="0"/>
          </a:p>
          <a:p>
            <a:r>
              <a:rPr lang="en-US" baseline="0" dirty="0" smtClean="0"/>
              <a:t>- Starting early in the school year, early in the educational process, in a variety of contexts…</a:t>
            </a:r>
            <a:endParaRPr lang="en-US" dirty="0"/>
          </a:p>
        </p:txBody>
      </p:sp>
      <p:sp>
        <p:nvSpPr>
          <p:cNvPr id="4" name="Slide Number Placeholder 3"/>
          <p:cNvSpPr>
            <a:spLocks noGrp="1"/>
          </p:cNvSpPr>
          <p:nvPr>
            <p:ph type="sldNum" sz="quarter" idx="10"/>
          </p:nvPr>
        </p:nvSpPr>
        <p:spPr/>
        <p:txBody>
          <a:bodyPr/>
          <a:lstStyle/>
          <a:p>
            <a:fld id="{39A293AA-F4E8-4FA8-8AA1-F890AE770194}" type="slidenum">
              <a:rPr lang="en-US" smtClean="0"/>
              <a:t>31</a:t>
            </a:fld>
            <a:endParaRPr lang="en-US"/>
          </a:p>
        </p:txBody>
      </p:sp>
    </p:spTree>
    <p:extLst>
      <p:ext uri="{BB962C8B-B14F-4D97-AF65-F5344CB8AC3E}">
        <p14:creationId xmlns:p14="http://schemas.microsoft.com/office/powerpoint/2010/main" val="2606583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This is where the quick 3 minute video will go that quickly explains the SALT website – only used when needed.</a:t>
            </a:r>
          </a:p>
          <a:p>
            <a:r>
              <a:rPr lang="en-US" altLang="en-US" smtClean="0">
                <a:ea typeface="ＭＳ Ｐゴシック" pitchFamily="34" charset="-128"/>
              </a:rPr>
              <a:t>Might be good to ask attendees to rate their knowledge of the SALT site on a scale of 1-5.</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257" indent="-283560" eaLnBrk="0" hangingPunct="0">
              <a:spcBef>
                <a:spcPct val="30000"/>
              </a:spcBef>
              <a:defRPr sz="1200">
                <a:solidFill>
                  <a:schemeClr val="tx1"/>
                </a:solidFill>
                <a:latin typeface="Calibri" pitchFamily="34" charset="0"/>
                <a:ea typeface="ＭＳ Ｐゴシック" pitchFamily="34" charset="-128"/>
              </a:defRPr>
            </a:lvl2pPr>
            <a:lvl3pPr marL="1134242" indent="-226848" eaLnBrk="0" hangingPunct="0">
              <a:spcBef>
                <a:spcPct val="30000"/>
              </a:spcBef>
              <a:defRPr sz="1200">
                <a:solidFill>
                  <a:schemeClr val="tx1"/>
                </a:solidFill>
                <a:latin typeface="Calibri" pitchFamily="34" charset="0"/>
                <a:ea typeface="ＭＳ Ｐゴシック" pitchFamily="34" charset="-128"/>
              </a:defRPr>
            </a:lvl3pPr>
            <a:lvl4pPr marL="1587940" indent="-226848" eaLnBrk="0" hangingPunct="0">
              <a:spcBef>
                <a:spcPct val="30000"/>
              </a:spcBef>
              <a:defRPr sz="1200">
                <a:solidFill>
                  <a:schemeClr val="tx1"/>
                </a:solidFill>
                <a:latin typeface="Calibri" pitchFamily="34" charset="0"/>
                <a:ea typeface="ＭＳ Ｐゴシック" pitchFamily="34" charset="-128"/>
              </a:defRPr>
            </a:lvl4pPr>
            <a:lvl5pPr marL="2041637" indent="-226848" eaLnBrk="0" hangingPunct="0">
              <a:spcBef>
                <a:spcPct val="30000"/>
              </a:spcBef>
              <a:defRPr sz="1200">
                <a:solidFill>
                  <a:schemeClr val="tx1"/>
                </a:solidFill>
                <a:latin typeface="Calibri" pitchFamily="34" charset="0"/>
                <a:ea typeface="ＭＳ Ｐゴシック" pitchFamily="34" charset="-128"/>
              </a:defRPr>
            </a:lvl5pPr>
            <a:lvl6pPr marL="249533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030"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727"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42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7BA4934-6DF6-43A4-AD7A-49D23002E357}" type="slidenum">
              <a:rPr lang="en-US" altLang="en-US" smtClean="0">
                <a:latin typeface="Arial" charset="0"/>
                <a:cs typeface="Arial" charset="0"/>
              </a:rPr>
              <a:pPr eaLnBrk="1" hangingPunct="1">
                <a:spcBef>
                  <a:spcPct val="0"/>
                </a:spcBef>
              </a:pPr>
              <a:t>34</a:t>
            </a:fld>
            <a:endParaRPr lang="en-US"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This is where the quick 3 minute video will go that quickly explains the SALT website – only used when needed.</a:t>
            </a:r>
          </a:p>
          <a:p>
            <a:r>
              <a:rPr lang="en-US" altLang="en-US" smtClean="0">
                <a:ea typeface="ＭＳ Ｐゴシック" pitchFamily="34" charset="-128"/>
              </a:rPr>
              <a:t>Might be good to ask attendees to rate their knowledge of the SALT site on a scale of 1-5.</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257" indent="-283560" eaLnBrk="0" hangingPunct="0">
              <a:spcBef>
                <a:spcPct val="30000"/>
              </a:spcBef>
              <a:defRPr sz="1200">
                <a:solidFill>
                  <a:schemeClr val="tx1"/>
                </a:solidFill>
                <a:latin typeface="Calibri" pitchFamily="34" charset="0"/>
                <a:ea typeface="ＭＳ Ｐゴシック" pitchFamily="34" charset="-128"/>
              </a:defRPr>
            </a:lvl2pPr>
            <a:lvl3pPr marL="1134242" indent="-226848" eaLnBrk="0" hangingPunct="0">
              <a:spcBef>
                <a:spcPct val="30000"/>
              </a:spcBef>
              <a:defRPr sz="1200">
                <a:solidFill>
                  <a:schemeClr val="tx1"/>
                </a:solidFill>
                <a:latin typeface="Calibri" pitchFamily="34" charset="0"/>
                <a:ea typeface="ＭＳ Ｐゴシック" pitchFamily="34" charset="-128"/>
              </a:defRPr>
            </a:lvl3pPr>
            <a:lvl4pPr marL="1587940" indent="-226848" eaLnBrk="0" hangingPunct="0">
              <a:spcBef>
                <a:spcPct val="30000"/>
              </a:spcBef>
              <a:defRPr sz="1200">
                <a:solidFill>
                  <a:schemeClr val="tx1"/>
                </a:solidFill>
                <a:latin typeface="Calibri" pitchFamily="34" charset="0"/>
                <a:ea typeface="ＭＳ Ｐゴシック" pitchFamily="34" charset="-128"/>
              </a:defRPr>
            </a:lvl4pPr>
            <a:lvl5pPr marL="2041637" indent="-226848" eaLnBrk="0" hangingPunct="0">
              <a:spcBef>
                <a:spcPct val="30000"/>
              </a:spcBef>
              <a:defRPr sz="1200">
                <a:solidFill>
                  <a:schemeClr val="tx1"/>
                </a:solidFill>
                <a:latin typeface="Calibri" pitchFamily="34" charset="0"/>
                <a:ea typeface="ＭＳ Ｐゴシック" pitchFamily="34" charset="-128"/>
              </a:defRPr>
            </a:lvl5pPr>
            <a:lvl6pPr marL="249533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030"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727"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42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2225DD0-8C28-47C1-BEE6-6288ED316622}" type="slidenum">
              <a:rPr lang="en-US" altLang="en-US" smtClean="0">
                <a:latin typeface="Arial" charset="0"/>
                <a:cs typeface="Arial" charset="0"/>
              </a:rPr>
              <a:pPr eaLnBrk="1" hangingPunct="1">
                <a:spcBef>
                  <a:spcPct val="0"/>
                </a:spcBef>
              </a:pPr>
              <a:t>35</a:t>
            </a:fld>
            <a:endParaRPr lang="en-US" alt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This is where the quick 3 minute video will go that quickly explains the SALT website – only used when needed.</a:t>
            </a:r>
          </a:p>
          <a:p>
            <a:r>
              <a:rPr lang="en-US" altLang="en-US" smtClean="0">
                <a:ea typeface="ＭＳ Ｐゴシック" pitchFamily="34" charset="-128"/>
              </a:rPr>
              <a:t>Might be good to ask attendees to rate their knowledge of the SALT site on a scale of 1-5.</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257" indent="-283560" eaLnBrk="0" hangingPunct="0">
              <a:spcBef>
                <a:spcPct val="30000"/>
              </a:spcBef>
              <a:defRPr sz="1200">
                <a:solidFill>
                  <a:schemeClr val="tx1"/>
                </a:solidFill>
                <a:latin typeface="Calibri" pitchFamily="34" charset="0"/>
                <a:ea typeface="ＭＳ Ｐゴシック" pitchFamily="34" charset="-128"/>
              </a:defRPr>
            </a:lvl2pPr>
            <a:lvl3pPr marL="1134242" indent="-226848" eaLnBrk="0" hangingPunct="0">
              <a:spcBef>
                <a:spcPct val="30000"/>
              </a:spcBef>
              <a:defRPr sz="1200">
                <a:solidFill>
                  <a:schemeClr val="tx1"/>
                </a:solidFill>
                <a:latin typeface="Calibri" pitchFamily="34" charset="0"/>
                <a:ea typeface="ＭＳ Ｐゴシック" pitchFamily="34" charset="-128"/>
              </a:defRPr>
            </a:lvl3pPr>
            <a:lvl4pPr marL="1587940" indent="-226848" eaLnBrk="0" hangingPunct="0">
              <a:spcBef>
                <a:spcPct val="30000"/>
              </a:spcBef>
              <a:defRPr sz="1200">
                <a:solidFill>
                  <a:schemeClr val="tx1"/>
                </a:solidFill>
                <a:latin typeface="Calibri" pitchFamily="34" charset="0"/>
                <a:ea typeface="ＭＳ Ｐゴシック" pitchFamily="34" charset="-128"/>
              </a:defRPr>
            </a:lvl4pPr>
            <a:lvl5pPr marL="2041637" indent="-226848" eaLnBrk="0" hangingPunct="0">
              <a:spcBef>
                <a:spcPct val="30000"/>
              </a:spcBef>
              <a:defRPr sz="1200">
                <a:solidFill>
                  <a:schemeClr val="tx1"/>
                </a:solidFill>
                <a:latin typeface="Calibri" pitchFamily="34" charset="0"/>
                <a:ea typeface="ＭＳ Ｐゴシック" pitchFamily="34" charset="-128"/>
              </a:defRPr>
            </a:lvl5pPr>
            <a:lvl6pPr marL="249533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030"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727"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42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C1A01CD-A738-4EFA-944E-38B766103B94}" type="slidenum">
              <a:rPr lang="en-US" altLang="en-US" smtClean="0">
                <a:latin typeface="Arial" charset="0"/>
                <a:cs typeface="Arial" charset="0"/>
              </a:rPr>
              <a:pPr eaLnBrk="1" hangingPunct="1">
                <a:spcBef>
                  <a:spcPct val="0"/>
                </a:spcBef>
              </a:pPr>
              <a:t>36</a:t>
            </a:fld>
            <a:endParaRPr lang="en-US"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 have student loans – or you’re thinking about borrowing – you can actually import your federal student loan data from the National Student Loan Data System (NSLDS). You can also estimate information about future loans you might borrow – and check out repayment plan options, the cost of your borrowing and more.</a:t>
            </a:r>
          </a:p>
          <a:p>
            <a:endParaRPr lang="en-US" altLang="en-US" smtClean="0"/>
          </a:p>
          <a:p>
            <a:r>
              <a:rPr lang="en-US" altLang="en-US" smtClean="0"/>
              <a:t>You will see a link to the Loan Navigator tool from the front page for SALT, in the bottom navigation bar, in the “Resources” tab under “Tools and Apps” or by using the search function.</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7192" indent="-283535" eaLnBrk="0" hangingPunct="0">
              <a:spcBef>
                <a:spcPct val="30000"/>
              </a:spcBef>
              <a:defRPr sz="1200">
                <a:solidFill>
                  <a:schemeClr val="tx1"/>
                </a:solidFill>
                <a:latin typeface="Calibri" pitchFamily="34" charset="0"/>
                <a:ea typeface="MS PGothic" pitchFamily="34" charset="-128"/>
              </a:defRPr>
            </a:lvl2pPr>
            <a:lvl3pPr marL="1134141" indent="-226828" eaLnBrk="0" hangingPunct="0">
              <a:spcBef>
                <a:spcPct val="30000"/>
              </a:spcBef>
              <a:defRPr sz="1200">
                <a:solidFill>
                  <a:schemeClr val="tx1"/>
                </a:solidFill>
                <a:latin typeface="Calibri" pitchFamily="34" charset="0"/>
                <a:ea typeface="MS PGothic" pitchFamily="34" charset="-128"/>
              </a:defRPr>
            </a:lvl3pPr>
            <a:lvl4pPr marL="1587799" indent="-226828" eaLnBrk="0" hangingPunct="0">
              <a:spcBef>
                <a:spcPct val="30000"/>
              </a:spcBef>
              <a:defRPr sz="1200">
                <a:solidFill>
                  <a:schemeClr val="tx1"/>
                </a:solidFill>
                <a:latin typeface="Calibri" pitchFamily="34" charset="0"/>
                <a:ea typeface="MS PGothic" pitchFamily="34" charset="-128"/>
              </a:defRPr>
            </a:lvl4pPr>
            <a:lvl5pPr marL="2041455" indent="-226828" eaLnBrk="0" hangingPunct="0">
              <a:spcBef>
                <a:spcPct val="30000"/>
              </a:spcBef>
              <a:defRPr sz="1200">
                <a:solidFill>
                  <a:schemeClr val="tx1"/>
                </a:solidFill>
                <a:latin typeface="Calibri" pitchFamily="34" charset="0"/>
                <a:ea typeface="MS PGothic" pitchFamily="34" charset="-128"/>
              </a:defRPr>
            </a:lvl5pPr>
            <a:lvl6pPr marL="2495112" indent="-22682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48768" indent="-22682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2423" indent="-22682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6080" indent="-22682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DDFEFE4-287E-49D2-9DED-1C5ECF166FC6}" type="slidenum">
              <a:rPr lang="en-US" altLang="en-US" smtClean="0">
                <a:solidFill>
                  <a:srgbClr val="000000"/>
                </a:solidFill>
                <a:latin typeface="Arial" pitchFamily="34" charset="0"/>
                <a:cs typeface="Arial" pitchFamily="34" charset="0"/>
              </a:rPr>
              <a:pPr>
                <a:spcBef>
                  <a:spcPct val="0"/>
                </a:spcBef>
              </a:pPr>
              <a:t>39</a:t>
            </a:fld>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This is where the quick 3 minute video will go that quickly explains the SALT website – only used when needed.</a:t>
            </a:r>
          </a:p>
          <a:p>
            <a:r>
              <a:rPr lang="en-US" altLang="en-US" smtClean="0">
                <a:ea typeface="ＭＳ Ｐゴシック" pitchFamily="34" charset="-128"/>
              </a:rPr>
              <a:t>Might be good to ask attendees to rate their knowledge of the SALT site on a scale of 1-5.</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257" indent="-283560" eaLnBrk="0" hangingPunct="0">
              <a:spcBef>
                <a:spcPct val="30000"/>
              </a:spcBef>
              <a:defRPr sz="1200">
                <a:solidFill>
                  <a:schemeClr val="tx1"/>
                </a:solidFill>
                <a:latin typeface="Calibri" pitchFamily="34" charset="0"/>
                <a:ea typeface="ＭＳ Ｐゴシック" pitchFamily="34" charset="-128"/>
              </a:defRPr>
            </a:lvl2pPr>
            <a:lvl3pPr marL="1134242" indent="-226848" eaLnBrk="0" hangingPunct="0">
              <a:spcBef>
                <a:spcPct val="30000"/>
              </a:spcBef>
              <a:defRPr sz="1200">
                <a:solidFill>
                  <a:schemeClr val="tx1"/>
                </a:solidFill>
                <a:latin typeface="Calibri" pitchFamily="34" charset="0"/>
                <a:ea typeface="ＭＳ Ｐゴシック" pitchFamily="34" charset="-128"/>
              </a:defRPr>
            </a:lvl3pPr>
            <a:lvl4pPr marL="1587940" indent="-226848" eaLnBrk="0" hangingPunct="0">
              <a:spcBef>
                <a:spcPct val="30000"/>
              </a:spcBef>
              <a:defRPr sz="1200">
                <a:solidFill>
                  <a:schemeClr val="tx1"/>
                </a:solidFill>
                <a:latin typeface="Calibri" pitchFamily="34" charset="0"/>
                <a:ea typeface="ＭＳ Ｐゴシック" pitchFamily="34" charset="-128"/>
              </a:defRPr>
            </a:lvl4pPr>
            <a:lvl5pPr marL="2041637" indent="-226848" eaLnBrk="0" hangingPunct="0">
              <a:spcBef>
                <a:spcPct val="30000"/>
              </a:spcBef>
              <a:defRPr sz="1200">
                <a:solidFill>
                  <a:schemeClr val="tx1"/>
                </a:solidFill>
                <a:latin typeface="Calibri" pitchFamily="34" charset="0"/>
                <a:ea typeface="ＭＳ Ｐゴシック" pitchFamily="34" charset="-128"/>
              </a:defRPr>
            </a:lvl5pPr>
            <a:lvl6pPr marL="249533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030"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727"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424" indent="-22684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C658938-BAEB-4940-9755-EB1FA3E195DA}" type="slidenum">
              <a:rPr lang="en-US" altLang="en-US" smtClean="0">
                <a:latin typeface="Arial" charset="0"/>
                <a:cs typeface="Arial" charset="0"/>
              </a:rPr>
              <a:pPr eaLnBrk="1" hangingPunct="1">
                <a:spcBef>
                  <a:spcPct val="0"/>
                </a:spcBef>
              </a:pPr>
              <a:t>41</a:t>
            </a:fld>
            <a:endParaRPr lang="en-US" alt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a:t>
            </a:r>
          </a:p>
          <a:p>
            <a:pPr marL="173641" indent="-173641">
              <a:buFont typeface="Arial" panose="020B0604020202020204" pitchFamily="34" charset="0"/>
              <a:buChar char="•"/>
            </a:pPr>
            <a:r>
              <a:rPr lang="en-US" dirty="0" smtClean="0"/>
              <a:t>Arial font for</a:t>
            </a:r>
            <a:r>
              <a:rPr lang="en-US" baseline="0" dirty="0" smtClean="0"/>
              <a:t> contact info, 50% black and 12 points</a:t>
            </a:r>
          </a:p>
        </p:txBody>
      </p:sp>
      <p:sp>
        <p:nvSpPr>
          <p:cNvPr id="4" name="Slide Number Placeholder 3"/>
          <p:cNvSpPr>
            <a:spLocks noGrp="1"/>
          </p:cNvSpPr>
          <p:nvPr>
            <p:ph type="sldNum" sz="quarter" idx="10"/>
          </p:nvPr>
        </p:nvSpPr>
        <p:spPr/>
        <p:txBody>
          <a:bodyPr/>
          <a:lstStyle/>
          <a:p>
            <a:fld id="{D52F7B0F-4A03-47AA-BB6F-BC07B430841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8624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69938"/>
            <a:ext cx="4618037" cy="3463925"/>
          </a:xfrm>
        </p:spPr>
      </p:sp>
      <p:sp>
        <p:nvSpPr>
          <p:cNvPr id="3" name="Notes Placeholder 2"/>
          <p:cNvSpPr>
            <a:spLocks noGrp="1"/>
          </p:cNvSpPr>
          <p:nvPr>
            <p:ph type="body" idx="1"/>
          </p:nvPr>
        </p:nvSpPr>
        <p:spPr/>
        <p:txBody>
          <a:bodyPr/>
          <a:lstStyle/>
          <a:p>
            <a:r>
              <a:rPr lang="en-US" dirty="0" err="1" smtClean="0"/>
              <a:t>Iinfo</a:t>
            </a:r>
            <a:r>
              <a:rPr lang="en-US" dirty="0" smtClean="0"/>
              <a:t> from NACAC SOCA 2015 and NACAC </a:t>
            </a:r>
            <a:r>
              <a:rPr lang="en-US" dirty="0" err="1" smtClean="0"/>
              <a:t>StepbyStep</a:t>
            </a:r>
            <a:r>
              <a:rPr lang="en-US" dirty="0" smtClean="0"/>
              <a:t> PPT 2012</a:t>
            </a:r>
          </a:p>
          <a:p>
            <a:endParaRPr lang="en-US" dirty="0"/>
          </a:p>
          <a:p>
            <a:r>
              <a:rPr lang="en-US" dirty="0" smtClean="0"/>
              <a:t>There are persistent gaps in rates of transition from high school to postsecondary enrollment among different groups of students.</a:t>
            </a:r>
          </a:p>
          <a:p>
            <a:r>
              <a:rPr lang="en-US" dirty="0" smtClean="0"/>
              <a:t>-------------------</a:t>
            </a:r>
          </a:p>
          <a:p>
            <a:endParaRPr lang="en-US" dirty="0" smtClean="0"/>
          </a:p>
          <a:p>
            <a:r>
              <a:rPr lang="en-US" dirty="0"/>
              <a:t>Counselors at schools with the highest proportion of students eligible for free and reduced lunch reported lower total college enrollment rates and much lower four-year college enrollment rates for their graduates</a:t>
            </a:r>
          </a:p>
          <a:p>
            <a:r>
              <a:rPr lang="en-US" dirty="0"/>
              <a:t>Counselors at schools with more students in the FRPL program reported</a:t>
            </a:r>
          </a:p>
          <a:p>
            <a:r>
              <a:rPr lang="en-US" dirty="0"/>
              <a:t>that their schools’ graduates had higher enrollment rates at two-year</a:t>
            </a:r>
          </a:p>
          <a:p>
            <a:r>
              <a:rPr lang="en-US" dirty="0"/>
              <a:t>colleges.10 In addition, students who graduated from private high schools</a:t>
            </a:r>
          </a:p>
          <a:p>
            <a:r>
              <a:rPr lang="en-US" dirty="0"/>
              <a:t>were much more likely to enroll in postsecondary education immediately</a:t>
            </a:r>
          </a:p>
          <a:p>
            <a:r>
              <a:rPr lang="en-US" dirty="0"/>
              <a:t>after high school than students from public high schools, and they were</a:t>
            </a:r>
          </a:p>
          <a:p>
            <a:r>
              <a:rPr lang="en-US" dirty="0"/>
              <a:t>nearly twice as likely to enroll in four-year colleges (see Table 3).11</a:t>
            </a:r>
          </a:p>
          <a:p>
            <a:endParaRPr lang="en-US" dirty="0"/>
          </a:p>
        </p:txBody>
      </p:sp>
      <p:sp>
        <p:nvSpPr>
          <p:cNvPr id="4" name="Slide Number Placeholder 3"/>
          <p:cNvSpPr>
            <a:spLocks noGrp="1"/>
          </p:cNvSpPr>
          <p:nvPr>
            <p:ph type="sldNum" sz="quarter" idx="10"/>
          </p:nvPr>
        </p:nvSpPr>
        <p:spPr/>
        <p:txBody>
          <a:bodyPr/>
          <a:lstStyle/>
          <a:p>
            <a:fld id="{39A293AA-F4E8-4FA8-8AA1-F890AE770194}" type="slidenum">
              <a:rPr lang="en-US" smtClean="0"/>
              <a:t>12</a:t>
            </a:fld>
            <a:endParaRPr lang="en-US"/>
          </a:p>
        </p:txBody>
      </p:sp>
    </p:spTree>
    <p:extLst>
      <p:ext uri="{BB962C8B-B14F-4D97-AF65-F5344CB8AC3E}">
        <p14:creationId xmlns:p14="http://schemas.microsoft.com/office/powerpoint/2010/main" val="2215115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938338"/>
            <a:ext cx="9144000" cy="2740025"/>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369888" y="1938338"/>
            <a:ext cx="1435100" cy="3351212"/>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7" descr="PPT_Cover_Lines.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888" y="1938338"/>
            <a:ext cx="1447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25" y="350838"/>
            <a:ext cx="43338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4998" y="3135236"/>
            <a:ext cx="6553202" cy="906532"/>
          </a:xfrm>
        </p:spPr>
        <p:txBody>
          <a:bodyPr anchor="t">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36686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685800"/>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rgbClr val="60C9E4"/>
              </a:buClr>
              <a:buFont typeface="Wingdings" charset="2"/>
              <a:buChar char="§"/>
              <a:defRPr sz="1800">
                <a:solidFill>
                  <a:srgbClr val="576172"/>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srgbClr val="FFFFFF"/>
                </a:solidFill>
                <a:latin typeface="Arial Narrow"/>
                <a:cs typeface="Arial Narrow"/>
              </a:rPr>
              <a:pPr algn="ctr"/>
              <a:t>‹#›</a:t>
            </a:fld>
            <a:endParaRPr lang="en-US" sz="1200" dirty="0">
              <a:solidFill>
                <a:srgbClr val="FFFFFF"/>
              </a:solidFill>
              <a:latin typeface="Arial Narrow"/>
              <a:cs typeface="Arial Narrow"/>
            </a:endParaRPr>
          </a:p>
        </p:txBody>
      </p:sp>
      <p:pic>
        <p:nvPicPr>
          <p:cNvPr id="18" name="Picture 17"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20" name="Rectangle 19"/>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6863" y="6156322"/>
            <a:ext cx="1874837" cy="937419"/>
          </a:xfrm>
          <a:prstGeom prst="rect">
            <a:avLst/>
          </a:prstGeom>
        </p:spPr>
      </p:pic>
    </p:spTree>
    <p:extLst>
      <p:ext uri="{BB962C8B-B14F-4D97-AF65-F5344CB8AC3E}">
        <p14:creationId xmlns:p14="http://schemas.microsoft.com/office/powerpoint/2010/main" val="2428236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8846" y="3441700"/>
            <a:ext cx="9153164" cy="3416300"/>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9832" y="-18027"/>
            <a:ext cx="3914099" cy="1957050"/>
          </a:xfrm>
          <a:prstGeom prst="rect">
            <a:avLst/>
          </a:prstGeom>
        </p:spPr>
      </p:pic>
    </p:spTree>
    <p:extLst>
      <p:ext uri="{BB962C8B-B14F-4D97-AF65-F5344CB8AC3E}">
        <p14:creationId xmlns:p14="http://schemas.microsoft.com/office/powerpoint/2010/main" val="3896355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descr="PPT_Title_Bar_Lines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26525" y="215900"/>
            <a:ext cx="12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42900" y="6359525"/>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8229600" y="228600"/>
            <a:ext cx="914400" cy="6873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8229600" y="433388"/>
            <a:ext cx="796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9A83CFD8-33C8-4C16-A794-79C3BA8D276A}" type="slidenum">
              <a:rPr lang="en-US" altLang="en-US" sz="1200" smtClean="0">
                <a:solidFill>
                  <a:srgbClr val="FFFFFF"/>
                </a:solidFill>
                <a:latin typeface="Arial Narrow" pitchFamily="34" charset="0"/>
                <a:cs typeface="Arial" pitchFamily="34" charset="0"/>
              </a:rPr>
              <a:pPr algn="ctr" eaLnBrk="1" fontAlgn="base" hangingPunct="1">
                <a:spcBef>
                  <a:spcPct val="0"/>
                </a:spcBef>
                <a:spcAft>
                  <a:spcPct val="0"/>
                </a:spcAft>
                <a:defRPr/>
              </a:pPr>
              <a:t>‹#›</a:t>
            </a:fld>
            <a:endParaRPr lang="en-US" altLang="en-US" sz="1200" smtClean="0">
              <a:solidFill>
                <a:srgbClr val="FFFFFF"/>
              </a:solidFill>
              <a:latin typeface="Arial Narrow" pitchFamily="34" charset="0"/>
              <a:cs typeface="Arial" pitchFamily="34" charset="0"/>
            </a:endParaRPr>
          </a:p>
        </p:txBody>
      </p:sp>
      <p:pic>
        <p:nvPicPr>
          <p:cNvPr id="9" name="Picture 10" descr="PPT_Title_Bar_Lines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5900"/>
            <a:ext cx="12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9525" y="228600"/>
            <a:ext cx="127000" cy="6873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cxnSp>
        <p:nvCxnSpPr>
          <p:cNvPr id="11" name="Straight Connector 10"/>
          <p:cNvCxnSpPr/>
          <p:nvPr userDrawn="1"/>
        </p:nvCxnSpPr>
        <p:spPr>
          <a:xfrm>
            <a:off x="8229600" y="228600"/>
            <a:ext cx="0" cy="687388"/>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6445250"/>
            <a:ext cx="162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chemeClr val="accent5"/>
              </a:buClr>
              <a:buFont typeface="Wingdings" charset="2"/>
              <a:buChar char="§"/>
              <a:defRPr sz="1800">
                <a:solidFill>
                  <a:schemeClr val="bg1">
                    <a:lumMod val="50000"/>
                  </a:schemeClr>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6763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4" name="Picture 6" descr="PPT_Title_Bar_Lines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26525" y="215900"/>
            <a:ext cx="12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29600" y="228600"/>
            <a:ext cx="914400" cy="6873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descr="PPT_Title_Bar_Lines2.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5900"/>
            <a:ext cx="127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9525" y="228600"/>
            <a:ext cx="127000" cy="6873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userDrawn="1"/>
        </p:nvCxnSpPr>
        <p:spPr>
          <a:xfrm>
            <a:off x="342900" y="6359525"/>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229600" y="228600"/>
            <a:ext cx="0" cy="687388"/>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a:spLocks noChangeArrowheads="1"/>
          </p:cNvSpPr>
          <p:nvPr userDrawn="1"/>
        </p:nvSpPr>
        <p:spPr bwMode="auto">
          <a:xfrm>
            <a:off x="8229600" y="433388"/>
            <a:ext cx="796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D7359EB1-1B86-4738-951C-D179EE295C2F}" type="slidenum">
              <a:rPr lang="en-US" altLang="en-US" sz="1200" smtClean="0">
                <a:solidFill>
                  <a:srgbClr val="FFFFFF"/>
                </a:solidFill>
                <a:latin typeface="Arial Narrow" pitchFamily="34" charset="0"/>
                <a:cs typeface="Arial" pitchFamily="34" charset="0"/>
              </a:rPr>
              <a:pPr algn="ctr" eaLnBrk="1" fontAlgn="base" hangingPunct="1">
                <a:spcBef>
                  <a:spcPct val="0"/>
                </a:spcBef>
                <a:spcAft>
                  <a:spcPct val="0"/>
                </a:spcAft>
                <a:defRPr/>
              </a:pPr>
              <a:t>‹#›</a:t>
            </a:fld>
            <a:endParaRPr lang="en-US" altLang="en-US" sz="1200" smtClean="0">
              <a:solidFill>
                <a:srgbClr val="FFFFFF"/>
              </a:solidFill>
              <a:latin typeface="Arial Narrow" pitchFamily="34" charset="0"/>
              <a:cs typeface="Arial" pitchFamily="34" charset="0"/>
            </a:endParaRPr>
          </a:p>
        </p:txBody>
      </p:sp>
      <p:pic>
        <p:nvPicPr>
          <p:cNvPr id="12"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6445250"/>
            <a:ext cx="162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37897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sz="1800">
                <a:solidFill>
                  <a:prstClr val="black"/>
                </a:solidFill>
                <a:latin typeface="Calibri"/>
                <a:cs typeface="+mn-cs"/>
              </a:defRPr>
            </a:lvl1pPr>
          </a:lstStyle>
          <a:p>
            <a:pPr>
              <a:defRPr/>
            </a:pPr>
            <a:fld id="{34C675AB-A3D4-432C-9318-A3BB9CD98532}" type="datetimeFigureOut">
              <a:rPr lang="en-US">
                <a:ea typeface="ＭＳ Ｐゴシック" pitchFamily="34" charset="-128"/>
              </a:rPr>
              <a:pPr>
                <a:defRPr/>
              </a:pPr>
              <a:t>8/5/2016</a:t>
            </a:fld>
            <a:endParaRPr lang="en-US" dirty="0">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sz="1800">
                <a:solidFill>
                  <a:prstClr val="black"/>
                </a:solidFill>
                <a:latin typeface="Calibri"/>
                <a:cs typeface="+mn-cs"/>
              </a:defRPr>
            </a:lvl1pPr>
          </a:lstStyle>
          <a:p>
            <a:pPr>
              <a:defRPr/>
            </a:pPr>
            <a:endParaRPr lang="en-US">
              <a:ea typeface="ＭＳ Ｐゴシック" pitchFamily="34" charset="-128"/>
            </a:endParaRPr>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vl1pPr>
          </a:lstStyle>
          <a:p>
            <a:pPr>
              <a:defRPr/>
            </a:pPr>
            <a:fld id="{655CABF7-9011-41E8-9F10-2462C6DAC319}" type="slidenum">
              <a:rPr lang="en-US"/>
              <a:pPr>
                <a:defRPr/>
              </a:pPr>
              <a:t>‹#›</a:t>
            </a:fld>
            <a:endParaRPr lang="en-US" dirty="0"/>
          </a:p>
        </p:txBody>
      </p:sp>
    </p:spTree>
    <p:extLst>
      <p:ext uri="{BB962C8B-B14F-4D97-AF65-F5344CB8AC3E}">
        <p14:creationId xmlns:p14="http://schemas.microsoft.com/office/powerpoint/2010/main" val="93697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939023"/>
            <a:ext cx="9144000" cy="2739081"/>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userDrawn="1"/>
        </p:nvSpPr>
        <p:spPr>
          <a:xfrm>
            <a:off x="369846" y="1939023"/>
            <a:ext cx="1435614" cy="3350589"/>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descr="PPT_Cover_Lines.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9846" y="1939023"/>
            <a:ext cx="1447800" cy="3352800"/>
          </a:xfrm>
          <a:prstGeom prst="rect">
            <a:avLst/>
          </a:prstGeom>
        </p:spPr>
      </p:pic>
      <p:sp>
        <p:nvSpPr>
          <p:cNvPr id="2" name="Title 1"/>
          <p:cNvSpPr>
            <a:spLocks noGrp="1"/>
          </p:cNvSpPr>
          <p:nvPr>
            <p:ph type="ctrTitle"/>
          </p:nvPr>
        </p:nvSpPr>
        <p:spPr>
          <a:xfrm>
            <a:off x="1904998" y="3135236"/>
            <a:ext cx="6553202" cy="906532"/>
          </a:xfrm>
        </p:spPr>
        <p:txBody>
          <a:bodyPr anchor="t" anchorCtr="0">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832" y="-18027"/>
            <a:ext cx="3914099" cy="1957050"/>
          </a:xfrm>
          <a:prstGeom prst="rect">
            <a:avLst/>
          </a:prstGeom>
        </p:spPr>
      </p:pic>
    </p:spTree>
    <p:extLst>
      <p:ext uri="{BB962C8B-B14F-4D97-AF65-F5344CB8AC3E}">
        <p14:creationId xmlns:p14="http://schemas.microsoft.com/office/powerpoint/2010/main" val="33260720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685800"/>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rgbClr val="60C9E4"/>
              </a:buClr>
              <a:buFont typeface="Wingdings" charset="2"/>
              <a:buChar char="§"/>
              <a:defRPr sz="1800">
                <a:solidFill>
                  <a:srgbClr val="576172"/>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srgbClr val="FFFFFF"/>
                </a:solidFill>
                <a:latin typeface="Arial Narrow"/>
                <a:cs typeface="Arial Narrow"/>
              </a:rPr>
              <a:pPr algn="ctr"/>
              <a:t>‹#›</a:t>
            </a:fld>
            <a:endParaRPr lang="en-US" sz="1200" dirty="0">
              <a:solidFill>
                <a:srgbClr val="FFFFFF"/>
              </a:solidFill>
              <a:latin typeface="Arial Narrow"/>
              <a:cs typeface="Arial Narrow"/>
            </a:endParaRPr>
          </a:p>
        </p:txBody>
      </p:sp>
      <p:pic>
        <p:nvPicPr>
          <p:cNvPr id="18" name="Picture 17"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20" name="Rectangle 19"/>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6863" y="6156322"/>
            <a:ext cx="1874837" cy="937419"/>
          </a:xfrm>
          <a:prstGeom prst="rect">
            <a:avLst/>
          </a:prstGeom>
        </p:spPr>
      </p:pic>
    </p:spTree>
    <p:extLst>
      <p:ext uri="{BB962C8B-B14F-4D97-AF65-F5344CB8AC3E}">
        <p14:creationId xmlns:p14="http://schemas.microsoft.com/office/powerpoint/2010/main" val="1872947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228600"/>
            <a:ext cx="9144000" cy="685800"/>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pic>
        <p:nvPicPr>
          <p:cNvPr id="17" name="Picture 16" descr="PPT_Title_Bar_Lines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18" name="Rectangle 17"/>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cxnSp>
        <p:nvCxnSpPr>
          <p:cNvPr id="9" name="Straight Connector 8"/>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srgbClr val="FFFFFF"/>
                </a:solidFill>
                <a:latin typeface="Arial Narrow"/>
                <a:cs typeface="Arial Narrow"/>
              </a:rPr>
              <a:pPr algn="ctr"/>
              <a:t>‹#›</a:t>
            </a:fld>
            <a:endParaRPr lang="en-US" sz="1200" dirty="0">
              <a:solidFill>
                <a:srgbClr val="FFFFFF"/>
              </a:solidFill>
              <a:latin typeface="Arial Narrow"/>
              <a:cs typeface="Arial Narrow"/>
            </a:endParaRPr>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6863" y="6156322"/>
            <a:ext cx="1874837" cy="937419"/>
          </a:xfrm>
          <a:prstGeom prst="rect">
            <a:avLst/>
          </a:prstGeom>
        </p:spPr>
      </p:pic>
    </p:spTree>
    <p:extLst>
      <p:ext uri="{BB962C8B-B14F-4D97-AF65-F5344CB8AC3E}">
        <p14:creationId xmlns:p14="http://schemas.microsoft.com/office/powerpoint/2010/main" val="3591990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846" y="3441700"/>
            <a:ext cx="9153164" cy="3416300"/>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9832" y="-18027"/>
            <a:ext cx="3914099" cy="1957050"/>
          </a:xfrm>
          <a:prstGeom prst="rect">
            <a:avLst/>
          </a:prstGeom>
        </p:spPr>
      </p:pic>
    </p:spTree>
    <p:extLst>
      <p:ext uri="{BB962C8B-B14F-4D97-AF65-F5344CB8AC3E}">
        <p14:creationId xmlns:p14="http://schemas.microsoft.com/office/powerpoint/2010/main" val="16326756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0" name="Rectangle 19"/>
          <p:cNvSpPr/>
          <p:nvPr userDrawn="1"/>
        </p:nvSpPr>
        <p:spPr>
          <a:xfrm>
            <a:off x="0" y="1939023"/>
            <a:ext cx="9144000" cy="2739081"/>
          </a:xfrm>
          <a:prstGeom prst="rect">
            <a:avLst/>
          </a:prstGeom>
          <a:solidFill>
            <a:srgbClr val="60C9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userDrawn="1"/>
        </p:nvSpPr>
        <p:spPr>
          <a:xfrm>
            <a:off x="369846" y="1939023"/>
            <a:ext cx="1435614" cy="3350589"/>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descr="PPT_Cover_Lines.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9846" y="1939023"/>
            <a:ext cx="1447800" cy="3352800"/>
          </a:xfrm>
          <a:prstGeom prst="rect">
            <a:avLst/>
          </a:prstGeom>
        </p:spPr>
      </p:pic>
      <p:sp>
        <p:nvSpPr>
          <p:cNvPr id="2" name="Title 1"/>
          <p:cNvSpPr>
            <a:spLocks noGrp="1"/>
          </p:cNvSpPr>
          <p:nvPr>
            <p:ph type="ctrTitle"/>
          </p:nvPr>
        </p:nvSpPr>
        <p:spPr>
          <a:xfrm>
            <a:off x="1904998" y="3135236"/>
            <a:ext cx="6553202" cy="906532"/>
          </a:xfrm>
        </p:spPr>
        <p:txBody>
          <a:bodyPr anchor="t" anchorCtr="0">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832" y="-18027"/>
            <a:ext cx="3914099" cy="1957050"/>
          </a:xfrm>
          <a:prstGeom prst="rect">
            <a:avLst/>
          </a:prstGeom>
        </p:spPr>
      </p:pic>
    </p:spTree>
    <p:extLst>
      <p:ext uri="{BB962C8B-B14F-4D97-AF65-F5344CB8AC3E}">
        <p14:creationId xmlns:p14="http://schemas.microsoft.com/office/powerpoint/2010/main" val="4072232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28600"/>
            <a:ext cx="73072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342900" y="1325563"/>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885113" y="228600"/>
            <a:ext cx="915987" cy="685800"/>
          </a:xfrm>
          <a:prstGeom prst="rect">
            <a:avLst/>
          </a:prstGeom>
        </p:spPr>
        <p:txBody>
          <a:bodyPr vert="horz" lIns="91440" tIns="45720" rIns="91440" bIns="45720" rtlCol="0" anchor="ctr"/>
          <a:lstStyle>
            <a:lvl1pPr algn="ctr" defTabSz="457200" fontAlgn="auto">
              <a:spcBef>
                <a:spcPts val="0"/>
              </a:spcBef>
              <a:spcAft>
                <a:spcPts val="0"/>
              </a:spcAft>
              <a:defRPr sz="1200" b="1" i="0">
                <a:solidFill>
                  <a:srgbClr val="FFFFFF"/>
                </a:solidFill>
                <a:latin typeface="Arial"/>
                <a:cs typeface="Arial"/>
              </a:defRPr>
            </a:lvl1pPr>
          </a:lstStyle>
          <a:p>
            <a:pPr>
              <a:defRPr/>
            </a:pPr>
            <a:fld id="{07A33DAD-5AD8-40EF-8D74-FABBB5AA1BA5}" type="slidenum">
              <a:rPr lang="en-US">
                <a:ea typeface="ＭＳ Ｐゴシック" pitchFamily="34" charset="-128"/>
              </a:rPr>
              <a:pPr>
                <a:defRPr/>
              </a:pPr>
              <a:t>‹#›</a:t>
            </a:fld>
            <a:endParaRPr lang="en-US" dirty="0">
              <a:ea typeface="ＭＳ Ｐゴシック" pitchFamily="34" charset="-128"/>
            </a:endParaRPr>
          </a:p>
        </p:txBody>
      </p:sp>
    </p:spTree>
    <p:extLst>
      <p:ext uri="{BB962C8B-B14F-4D97-AF65-F5344CB8AC3E}">
        <p14:creationId xmlns:p14="http://schemas.microsoft.com/office/powerpoint/2010/main" val="130360776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457200" rtl="0" eaLnBrk="0" fontAlgn="base" hangingPunct="0">
        <a:spcBef>
          <a:spcPct val="0"/>
        </a:spcBef>
        <a:spcAft>
          <a:spcPct val="0"/>
        </a:spcAft>
        <a:defRPr sz="2800" kern="1200">
          <a:solidFill>
            <a:srgbClr val="FFFFFF"/>
          </a:solidFill>
          <a:latin typeface="Arial Narrow"/>
          <a:ea typeface="Arial Narrow" pitchFamily="34" charset="0"/>
          <a:cs typeface="Arial Narrow"/>
        </a:defRPr>
      </a:lvl1pPr>
      <a:lvl2pPr algn="l" defTabSz="457200" rtl="0" eaLnBrk="0" fontAlgn="base" hangingPunct="0">
        <a:spcBef>
          <a:spcPct val="0"/>
        </a:spcBef>
        <a:spcAft>
          <a:spcPct val="0"/>
        </a:spcAft>
        <a:defRPr sz="2800">
          <a:solidFill>
            <a:srgbClr val="FFFFFF"/>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2800">
          <a:solidFill>
            <a:srgbClr val="FFFFFF"/>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2800">
          <a:solidFill>
            <a:srgbClr val="FFFFFF"/>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2800">
          <a:solidFill>
            <a:srgbClr val="FFFFFF"/>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2800">
          <a:solidFill>
            <a:srgbClr val="FFFFFF"/>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2800">
          <a:solidFill>
            <a:srgbClr val="FFFFFF"/>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2800">
          <a:solidFill>
            <a:srgbClr val="FFFFFF"/>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2800">
          <a:solidFill>
            <a:srgbClr val="FFFFFF"/>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defRPr sz="2400" b="1" kern="1200">
          <a:solidFill>
            <a:schemeClr val="tx1"/>
          </a:solidFill>
          <a:latin typeface="Arial"/>
          <a:ea typeface="+mn-ea"/>
          <a:cs typeface="Arial"/>
        </a:defRPr>
      </a:lvl1pPr>
      <a:lvl2pPr marL="457200" indent="-228600" algn="l" defTabSz="457200" rtl="0" eaLnBrk="0" fontAlgn="base" hangingPunct="0">
        <a:spcBef>
          <a:spcPts val="1200"/>
        </a:spcBef>
        <a:spcAft>
          <a:spcPts val="600"/>
        </a:spcAft>
        <a:buClr>
          <a:srgbClr val="4BACC6"/>
        </a:buClr>
        <a:buFont typeface="Wingdings" pitchFamily="2" charset="2"/>
        <a:buChar char="§"/>
        <a:defRPr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28600"/>
            <a:ext cx="7307653"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899" y="1325218"/>
            <a:ext cx="8458199" cy="48009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85042" y="228601"/>
            <a:ext cx="916057" cy="685800"/>
          </a:xfrm>
          <a:prstGeom prst="rect">
            <a:avLst/>
          </a:prstGeom>
        </p:spPr>
        <p:txBody>
          <a:bodyPr vert="horz" lIns="91440" tIns="45720" rIns="91440" bIns="45720" rtlCol="0" anchor="ctr"/>
          <a:lstStyle>
            <a:lvl1pPr algn="ctr">
              <a:defRPr sz="1200" b="1" i="0">
                <a:solidFill>
                  <a:srgbClr val="FFFFFF"/>
                </a:solidFill>
                <a:latin typeface="Arial"/>
                <a:cs typeface="Arial"/>
              </a:defRPr>
            </a:lvl1pPr>
          </a:lstStyle>
          <a:p>
            <a:fld id="{A69C20AE-C7E6-224B-A979-C98D9F920AE8}" type="slidenum">
              <a:rPr lang="en-US" smtClean="0"/>
              <a:pPr/>
              <a:t>‹#›</a:t>
            </a:fld>
            <a:endParaRPr lang="en-US" dirty="0"/>
          </a:p>
        </p:txBody>
      </p:sp>
    </p:spTree>
    <p:extLst>
      <p:ext uri="{BB962C8B-B14F-4D97-AF65-F5344CB8AC3E}">
        <p14:creationId xmlns:p14="http://schemas.microsoft.com/office/powerpoint/2010/main" val="6565721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iming>
    <p:tnLst>
      <p:par>
        <p:cTn id="1" dur="indefinite" restart="never" nodeType="tmRoot"/>
      </p:par>
    </p:tnLst>
  </p:timing>
  <p:txStyles>
    <p:titleStyle>
      <a:lvl1pPr algn="l" defTabSz="457200" rtl="0" eaLnBrk="1" latinLnBrk="0" hangingPunct="1">
        <a:spcBef>
          <a:spcPct val="0"/>
        </a:spcBef>
        <a:buNone/>
        <a:defRPr sz="2800" kern="1200">
          <a:solidFill>
            <a:srgbClr val="FFFFFF"/>
          </a:solidFill>
          <a:latin typeface="Arial Narrow"/>
          <a:ea typeface="+mj-ea"/>
          <a:cs typeface="Arial Narrow"/>
        </a:defRPr>
      </a:lvl1pPr>
    </p:titleStyle>
    <p:bodyStyle>
      <a:lvl1pPr marL="0" indent="0" algn="l" defTabSz="457200" rtl="0" eaLnBrk="1" latinLnBrk="0" hangingPunct="1">
        <a:spcBef>
          <a:spcPct val="20000"/>
        </a:spcBef>
        <a:buFontTx/>
        <a:buNone/>
        <a:defRPr sz="2400" b="1" i="0" kern="1200">
          <a:solidFill>
            <a:schemeClr val="tx1"/>
          </a:solidFill>
          <a:latin typeface="Arial"/>
          <a:ea typeface="+mn-ea"/>
          <a:cs typeface="Arial"/>
        </a:defRPr>
      </a:lvl1pPr>
      <a:lvl2pPr marL="457200" indent="-228600" algn="l" defTabSz="457200" rtl="0" eaLnBrk="1" latinLnBrk="0" hangingPunct="1">
        <a:spcBef>
          <a:spcPts val="1200"/>
        </a:spcBef>
        <a:spcAft>
          <a:spcPts val="600"/>
        </a:spcAft>
        <a:buClr>
          <a:srgbClr val="60C9E4"/>
        </a:buClr>
        <a:buFont typeface="Wingdings" charset="2"/>
        <a:buChar char="§"/>
        <a:defRPr sz="1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28600"/>
            <a:ext cx="7307653"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1" y="1325217"/>
            <a:ext cx="8458199" cy="48009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85044" y="228601"/>
            <a:ext cx="916057" cy="685800"/>
          </a:xfrm>
          <a:prstGeom prst="rect">
            <a:avLst/>
          </a:prstGeom>
        </p:spPr>
        <p:txBody>
          <a:bodyPr vert="horz" lIns="91440" tIns="45720" rIns="91440" bIns="45720" rtlCol="0" anchor="ctr"/>
          <a:lstStyle>
            <a:lvl1pPr algn="ctr">
              <a:defRPr sz="1200" b="1" i="0">
                <a:solidFill>
                  <a:srgbClr val="FFFFFF"/>
                </a:solidFill>
                <a:latin typeface="Arial"/>
                <a:cs typeface="Arial"/>
              </a:defRPr>
            </a:lvl1pPr>
          </a:lstStyle>
          <a:p>
            <a:fld id="{A69C20AE-C7E6-224B-A979-C98D9F920AE8}" type="slidenum">
              <a:rPr lang="en-US" smtClean="0"/>
              <a:pPr/>
              <a:t>‹#›</a:t>
            </a:fld>
            <a:endParaRPr lang="en-US" dirty="0"/>
          </a:p>
        </p:txBody>
      </p:sp>
    </p:spTree>
    <p:extLst>
      <p:ext uri="{BB962C8B-B14F-4D97-AF65-F5344CB8AC3E}">
        <p14:creationId xmlns:p14="http://schemas.microsoft.com/office/powerpoint/2010/main" val="14500493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iming>
    <p:tnLst>
      <p:par>
        <p:cTn id="1" dur="indefinite" restart="never" nodeType="tmRoot"/>
      </p:par>
    </p:tnLst>
  </p:timing>
  <p:txStyles>
    <p:titleStyle>
      <a:lvl1pPr algn="l" defTabSz="457200" rtl="0" eaLnBrk="1" latinLnBrk="0" hangingPunct="1">
        <a:spcBef>
          <a:spcPct val="0"/>
        </a:spcBef>
        <a:buNone/>
        <a:defRPr sz="2800" kern="1200">
          <a:solidFill>
            <a:srgbClr val="FFFFFF"/>
          </a:solidFill>
          <a:latin typeface="Arial Narrow"/>
          <a:ea typeface="+mj-ea"/>
          <a:cs typeface="Arial Narrow"/>
        </a:defRPr>
      </a:lvl1pPr>
    </p:titleStyle>
    <p:bodyStyle>
      <a:lvl1pPr marL="0" indent="0" algn="l" defTabSz="457200" rtl="0" eaLnBrk="1" latinLnBrk="0" hangingPunct="1">
        <a:spcBef>
          <a:spcPct val="20000"/>
        </a:spcBef>
        <a:buFontTx/>
        <a:buNone/>
        <a:defRPr sz="2400" b="1" i="0" kern="1200">
          <a:solidFill>
            <a:schemeClr val="tx1"/>
          </a:solidFill>
          <a:latin typeface="Arial"/>
          <a:ea typeface="+mn-ea"/>
          <a:cs typeface="Arial"/>
        </a:defRPr>
      </a:lvl1pPr>
      <a:lvl2pPr marL="457200" indent="-228600" algn="l" defTabSz="457200" rtl="0" eaLnBrk="1" latinLnBrk="0" hangingPunct="1">
        <a:spcBef>
          <a:spcPts val="1200"/>
        </a:spcBef>
        <a:spcAft>
          <a:spcPts val="600"/>
        </a:spcAft>
        <a:buClr>
          <a:schemeClr val="accent5"/>
        </a:buClr>
        <a:buFont typeface="Wingdings" charset="2"/>
        <a:buChar char="§"/>
        <a:defRPr sz="1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56.emf"/><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0" y="3879273"/>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3" name="Title 2"/>
          <p:cNvSpPr>
            <a:spLocks noGrp="1"/>
          </p:cNvSpPr>
          <p:nvPr>
            <p:ph type="ctrTitle"/>
          </p:nvPr>
        </p:nvSpPr>
        <p:spPr/>
        <p:txBody>
          <a:bodyPr>
            <a:normAutofit fontScale="90000"/>
          </a:bodyPr>
          <a:lstStyle/>
          <a:p>
            <a:r>
              <a:rPr lang="en-US" dirty="0" smtClean="0"/>
              <a:t>Financial Barriers Facing First Generation College Students</a:t>
            </a:r>
            <a:endParaRPr lang="en-US" dirty="0"/>
          </a:p>
        </p:txBody>
      </p:sp>
      <p:pic>
        <p:nvPicPr>
          <p:cNvPr id="5" name="Picture 4" descr="CBForum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778" y="5843824"/>
            <a:ext cx="2560198" cy="581149"/>
          </a:xfrm>
          <a:prstGeom prst="rect">
            <a:avLst/>
          </a:prstGeom>
        </p:spPr>
      </p:pic>
      <p:sp>
        <p:nvSpPr>
          <p:cNvPr id="7" name="Subtitle 2"/>
          <p:cNvSpPr txBox="1">
            <a:spLocks/>
          </p:cNvSpPr>
          <p:nvPr/>
        </p:nvSpPr>
        <p:spPr>
          <a:xfrm>
            <a:off x="1913466" y="4678104"/>
            <a:ext cx="7230534" cy="608749"/>
          </a:xfrm>
          <a:prstGeom prst="rect">
            <a:avLst/>
          </a:prstGeom>
        </p:spPr>
        <p:txBody>
          <a:bodyPr vert="horz" lIns="91440" tIns="45720" rIns="91440" bIns="45720" rtlCol="0" anchor="ctr">
            <a:normAutofit fontScale="85000" lnSpcReduction="10000"/>
          </a:bodyPr>
          <a:lstStyle>
            <a:lvl1pPr marL="0" indent="0" algn="l" defTabSz="457200" rtl="0" eaLnBrk="1" latinLnBrk="0" hangingPunct="1">
              <a:spcBef>
                <a:spcPct val="20000"/>
              </a:spcBef>
              <a:buFont typeface="Arial"/>
              <a:buNone/>
              <a:defRPr sz="2000" b="1" i="0" kern="1200" baseline="0">
                <a:solidFill>
                  <a:schemeClr val="tx1"/>
                </a:solidFill>
                <a:latin typeface="Arial Narrow"/>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0" dirty="0" smtClean="0">
                <a:solidFill>
                  <a:prstClr val="white">
                    <a:lumMod val="50000"/>
                  </a:prstClr>
                </a:solidFill>
                <a:latin typeface="Arial" panose="020B0604020202020204" pitchFamily="34" charset="0"/>
                <a:cs typeface="Arial" panose="020B0604020202020204" pitchFamily="34" charset="0"/>
              </a:rPr>
              <a:t>Joanne Dashiell, Manager of Professional Services, ASA</a:t>
            </a:r>
          </a:p>
          <a:p>
            <a:r>
              <a:rPr lang="en-US" sz="1800" b="0" dirty="0" smtClean="0">
                <a:solidFill>
                  <a:prstClr val="white">
                    <a:lumMod val="50000"/>
                  </a:prstClr>
                </a:solidFill>
                <a:latin typeface="Arial" panose="020B0604020202020204" pitchFamily="34" charset="0"/>
                <a:cs typeface="Arial" panose="020B0604020202020204" pitchFamily="34" charset="0"/>
              </a:rPr>
              <a:t>Jacqueline Moreno, Managing Director of College Access Initiatives, ISAC</a:t>
            </a:r>
            <a:endParaRPr lang="en-US" sz="1800" b="0" dirty="0">
              <a:solidFill>
                <a:prstClr val="white">
                  <a:lumMod val="50000"/>
                </a:prstClr>
              </a:solidFill>
              <a:latin typeface="Arial" panose="020B0604020202020204" pitchFamily="34" charset="0"/>
              <a:cs typeface="Arial" panose="020B0604020202020204" pitchFamily="34" charset="0"/>
            </a:endParaRPr>
          </a:p>
        </p:txBody>
      </p:sp>
      <p:sp>
        <p:nvSpPr>
          <p:cNvPr id="8" name="Date Placeholder 3"/>
          <p:cNvSpPr txBox="1">
            <a:spLocks/>
          </p:cNvSpPr>
          <p:nvPr/>
        </p:nvSpPr>
        <p:spPr>
          <a:xfrm>
            <a:off x="369846" y="4678104"/>
            <a:ext cx="1435614" cy="611507"/>
          </a:xfrm>
          <a:prstGeom prst="rect">
            <a:avLst/>
          </a:prstGeom>
        </p:spPr>
        <p:txBody>
          <a:bodyPr anchor="ctr"/>
          <a:lstStyle>
            <a:defPPr>
              <a:defRPr lang="en-US"/>
            </a:defPPr>
            <a:lvl1pPr marL="0" algn="ctr" defTabSz="457200" rtl="0" eaLnBrk="1" latinLnBrk="0" hangingPunct="1">
              <a:defRPr sz="18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black"/>
                </a:solidFill>
                <a:latin typeface="Arial" panose="020B0604020202020204" pitchFamily="34" charset="0"/>
                <a:cs typeface="Arial" panose="020B0604020202020204" pitchFamily="34" charset="0"/>
              </a:rPr>
              <a:t>7.21.2016</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48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eaLnBrk="1" fontAlgn="auto" hangingPunct="1">
              <a:spcAft>
                <a:spcPts val="0"/>
              </a:spcAft>
              <a:defRPr/>
            </a:pPr>
            <a:r>
              <a:rPr lang="en-US" dirty="0" smtClean="0">
                <a:ea typeface="+mj-ea"/>
              </a:rPr>
              <a:t>The Importance Of Access And Planning</a:t>
            </a:r>
          </a:p>
        </p:txBody>
      </p:sp>
    </p:spTree>
    <p:extLst>
      <p:ext uri="{BB962C8B-B14F-4D97-AF65-F5344CB8AC3E}">
        <p14:creationId xmlns:p14="http://schemas.microsoft.com/office/powerpoint/2010/main" val="403436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Agenda</a:t>
            </a:r>
            <a:endParaRPr lang="en-US"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3388" y="1400175"/>
            <a:ext cx="4776788" cy="243681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033" y="3482422"/>
            <a:ext cx="4061377" cy="252981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653" y="1143048"/>
            <a:ext cx="6321287" cy="113683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817" y="2572785"/>
            <a:ext cx="4371975" cy="29051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51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80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2" presetClass="entr" presetSubtype="4" fill="hold" nodeType="afterEffect">
                                  <p:stCondLst>
                                    <p:cond delay="80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2600"/>
                            </p:stCondLst>
                            <p:childTnLst>
                              <p:par>
                                <p:cTn id="15" presetID="2" presetClass="entr" presetSubtype="4" fill="hold" nodeType="afterEffect">
                                  <p:stCondLst>
                                    <p:cond delay="80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College Enrollment Gap</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06305538"/>
              </p:ext>
            </p:extLst>
          </p:nvPr>
        </p:nvGraphicFramePr>
        <p:xfrm>
          <a:off x="220338" y="1176280"/>
          <a:ext cx="8615363" cy="4859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4554" y="5993293"/>
            <a:ext cx="7086600" cy="369332"/>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Source: </a:t>
            </a:r>
            <a:r>
              <a:rPr lang="en-US" dirty="0" smtClean="0">
                <a:latin typeface="Arial" panose="020B0604020202020204" pitchFamily="34" charset="0"/>
                <a:cs typeface="Arial" panose="020B0604020202020204" pitchFamily="34" charset="0"/>
              </a:rPr>
              <a:t>NACAC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27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To Low-Income College Affordability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smtClean="0">
                <a:solidFill>
                  <a:srgbClr val="576172"/>
                </a:solidFill>
              </a:rPr>
              <a:t>Income : college cost ratio</a:t>
            </a:r>
            <a:endParaRPr lang="en-US" b="0" dirty="0">
              <a:solidFill>
                <a:srgbClr val="576172"/>
              </a:solidFill>
            </a:endParaRPr>
          </a:p>
          <a:p>
            <a:pPr marL="342900" indent="-342900">
              <a:buFont typeface="Arial" panose="020B0604020202020204" pitchFamily="34" charset="0"/>
              <a:buChar char="•"/>
            </a:pPr>
            <a:r>
              <a:rPr lang="en-US" b="0" dirty="0">
                <a:solidFill>
                  <a:srgbClr val="576172"/>
                </a:solidFill>
              </a:rPr>
              <a:t>Social </a:t>
            </a:r>
            <a:r>
              <a:rPr lang="en-US" b="0" dirty="0" smtClean="0">
                <a:solidFill>
                  <a:srgbClr val="576172"/>
                </a:solidFill>
              </a:rPr>
              <a:t>trust </a:t>
            </a:r>
            <a:r>
              <a:rPr lang="en-US" b="0" dirty="0">
                <a:solidFill>
                  <a:srgbClr val="576172"/>
                </a:solidFill>
              </a:rPr>
              <a:t>and </a:t>
            </a:r>
            <a:r>
              <a:rPr lang="en-US" b="0" dirty="0" smtClean="0">
                <a:solidFill>
                  <a:srgbClr val="576172"/>
                </a:solidFill>
              </a:rPr>
              <a:t>college financing</a:t>
            </a:r>
          </a:p>
          <a:p>
            <a:pPr marL="342900" indent="-342900">
              <a:buFont typeface="Arial" panose="020B0604020202020204" pitchFamily="34" charset="0"/>
              <a:buChar char="•"/>
            </a:pPr>
            <a:r>
              <a:rPr lang="en-US" b="0" dirty="0" smtClean="0">
                <a:solidFill>
                  <a:srgbClr val="576172"/>
                </a:solidFill>
              </a:rPr>
              <a:t>Lack of </a:t>
            </a:r>
            <a:r>
              <a:rPr lang="en-US" b="0" dirty="0">
                <a:solidFill>
                  <a:srgbClr val="576172"/>
                </a:solidFill>
              </a:rPr>
              <a:t>available resources and </a:t>
            </a:r>
            <a:r>
              <a:rPr lang="en-US" b="0" dirty="0" smtClean="0">
                <a:solidFill>
                  <a:srgbClr val="576172"/>
                </a:solidFill>
              </a:rPr>
              <a:t>information</a:t>
            </a:r>
          </a:p>
          <a:p>
            <a:pPr marL="342900" indent="-342900">
              <a:buFont typeface="Arial" panose="020B0604020202020204" pitchFamily="34" charset="0"/>
              <a:buChar char="•"/>
            </a:pPr>
            <a:r>
              <a:rPr lang="en-US" b="0" dirty="0" smtClean="0">
                <a:solidFill>
                  <a:srgbClr val="576172"/>
                </a:solidFill>
              </a:rPr>
              <a:t>Cultural </a:t>
            </a:r>
            <a:r>
              <a:rPr lang="en-US" b="0" dirty="0">
                <a:solidFill>
                  <a:srgbClr val="576172"/>
                </a:solidFill>
              </a:rPr>
              <a:t>m</a:t>
            </a:r>
            <a:r>
              <a:rPr lang="en-US" b="0" dirty="0" smtClean="0">
                <a:solidFill>
                  <a:srgbClr val="576172"/>
                </a:solidFill>
              </a:rPr>
              <a:t>oney practices of </a:t>
            </a:r>
            <a:r>
              <a:rPr lang="en-US" b="0" dirty="0">
                <a:solidFill>
                  <a:srgbClr val="576172"/>
                </a:solidFill>
              </a:rPr>
              <a:t>l</a:t>
            </a:r>
            <a:r>
              <a:rPr lang="en-US" b="0" dirty="0" smtClean="0">
                <a:solidFill>
                  <a:srgbClr val="576172"/>
                </a:solidFill>
              </a:rPr>
              <a:t>ow-income families</a:t>
            </a:r>
          </a:p>
          <a:p>
            <a:pPr marL="342900" indent="-342900">
              <a:buFont typeface="Arial"/>
              <a:buChar char="•"/>
            </a:pPr>
            <a:endParaRPr lang="en-US" sz="2500" b="0" dirty="0"/>
          </a:p>
          <a:p>
            <a:endParaRPr lang="en-US" dirty="0"/>
          </a:p>
        </p:txBody>
      </p:sp>
      <p:sp>
        <p:nvSpPr>
          <p:cNvPr id="7" name="Rectangle 6"/>
          <p:cNvSpPr/>
          <p:nvPr/>
        </p:nvSpPr>
        <p:spPr>
          <a:xfrm>
            <a:off x="2001078" y="3737113"/>
            <a:ext cx="3538331" cy="2517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948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 : College Cost Ratio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2108001"/>
              </p:ext>
            </p:extLst>
          </p:nvPr>
        </p:nvGraphicFramePr>
        <p:xfrm>
          <a:off x="342900" y="1146227"/>
          <a:ext cx="8585947" cy="480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244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Trust And College Financing</a:t>
            </a:r>
            <a:endParaRPr lang="en-US" dirty="0"/>
          </a:p>
        </p:txBody>
      </p:sp>
      <p:sp>
        <p:nvSpPr>
          <p:cNvPr id="3" name="Content Placeholder 2"/>
          <p:cNvSpPr>
            <a:spLocks noGrp="1"/>
          </p:cNvSpPr>
          <p:nvPr>
            <p:ph idx="1"/>
          </p:nvPr>
        </p:nvSpPr>
        <p:spPr>
          <a:xfrm>
            <a:off x="161269" y="2407024"/>
            <a:ext cx="4533900" cy="3302282"/>
          </a:xfrm>
        </p:spPr>
        <p:txBody>
          <a:bodyPr>
            <a:normAutofit lnSpcReduction="10000"/>
          </a:bodyPr>
          <a:lstStyle/>
          <a:p>
            <a:pPr marL="342900" indent="-342900">
              <a:buFont typeface="Arial" panose="020B0604020202020204" pitchFamily="34" charset="0"/>
              <a:buChar char="•"/>
            </a:pPr>
            <a:r>
              <a:rPr lang="en-US" sz="2000" b="0" dirty="0" smtClean="0">
                <a:solidFill>
                  <a:srgbClr val="576172"/>
                </a:solidFill>
              </a:rPr>
              <a:t>Determined by historical relationships with social institutions (ex. Schools, banks, police, DMV).</a:t>
            </a:r>
          </a:p>
          <a:p>
            <a:pPr marL="342900" indent="-342900">
              <a:buFont typeface="Arial" panose="020B0604020202020204" pitchFamily="34" charset="0"/>
              <a:buChar char="•"/>
            </a:pPr>
            <a:r>
              <a:rPr lang="en-US" sz="2000" b="0" dirty="0" smtClean="0">
                <a:solidFill>
                  <a:srgbClr val="576172"/>
                </a:solidFill>
              </a:rPr>
              <a:t>Decreased faith in social mobility, equity in merit, life chances.</a:t>
            </a:r>
          </a:p>
          <a:p>
            <a:pPr marL="342900" indent="-342900">
              <a:buFont typeface="Arial" panose="020B0604020202020204" pitchFamily="34" charset="0"/>
              <a:buChar char="•"/>
            </a:pPr>
            <a:r>
              <a:rPr lang="en-US" sz="2000" b="0" dirty="0" smtClean="0">
                <a:solidFill>
                  <a:srgbClr val="576172"/>
                </a:solidFill>
              </a:rPr>
              <a:t>Impact on perceptions of loans/debt, school as an engine of change, conflict and skepticism over government (FAFSA),   college/university personnel, banks, etc</a:t>
            </a:r>
            <a:r>
              <a:rPr lang="en-US" sz="2300" b="0" dirty="0" smtClean="0">
                <a:solidFill>
                  <a:srgbClr val="576172"/>
                </a:solidFill>
              </a:rPr>
              <a:t>. </a:t>
            </a:r>
            <a:endParaRPr lang="en-US" sz="2300" b="0" dirty="0">
              <a:solidFill>
                <a:srgbClr val="576172"/>
              </a:solidFill>
            </a:endParaRPr>
          </a:p>
          <a:p>
            <a:pPr marL="800100" lvl="1" indent="-342900">
              <a:buFont typeface="Arial"/>
              <a:buChar char="•"/>
            </a:pPr>
            <a:endParaRPr lang="en-US" dirty="0"/>
          </a:p>
        </p:txBody>
      </p:sp>
      <p:pic>
        <p:nvPicPr>
          <p:cNvPr id="4" name="Picture 1032" descr="pew"/>
          <p:cNvPicPr>
            <a:picLocks noChangeAspect="1" noChangeArrowheads="1"/>
          </p:cNvPicPr>
          <p:nvPr/>
        </p:nvPicPr>
        <p:blipFill>
          <a:blip r:embed="rId3"/>
          <a:srcRect/>
          <a:stretch>
            <a:fillRect/>
          </a:stretch>
        </p:blipFill>
        <p:spPr bwMode="auto">
          <a:xfrm>
            <a:off x="4823012" y="1098784"/>
            <a:ext cx="4267200" cy="5105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269" y="1112232"/>
            <a:ext cx="4533900" cy="1077218"/>
          </a:xfrm>
          <a:prstGeom prst="rect">
            <a:avLst/>
          </a:prstGeom>
          <a:solidFill>
            <a:srgbClr val="576172"/>
          </a:solidFill>
        </p:spPr>
        <p:txBody>
          <a:bodyPr wrap="square" rtlCol="0">
            <a:spAutoFit/>
          </a:bodyPr>
          <a:lstStyle/>
          <a:p>
            <a:pPr lvl="0" eaLnBrk="0" fontAlgn="base" hangingPunct="0">
              <a:spcBef>
                <a:spcPct val="20000"/>
              </a:spcBef>
              <a:spcAft>
                <a:spcPct val="0"/>
              </a:spcAft>
            </a:pPr>
            <a:r>
              <a:rPr lang="en-US" sz="2400" i="1" dirty="0">
                <a:solidFill>
                  <a:schemeClr val="bg1"/>
                </a:solidFill>
                <a:latin typeface="Arial"/>
                <a:cs typeface="Arial"/>
              </a:rPr>
              <a:t>Social Trust: A generalized faith in the “other.” A “faith in people.” </a:t>
            </a:r>
            <a:r>
              <a:rPr lang="en-US" sz="1600" i="1" dirty="0">
                <a:solidFill>
                  <a:schemeClr val="bg1"/>
                </a:solidFill>
                <a:latin typeface="Arial"/>
                <a:cs typeface="Arial"/>
              </a:rPr>
              <a:t>(Pew Research Center, 2007).</a:t>
            </a:r>
          </a:p>
        </p:txBody>
      </p:sp>
    </p:spTree>
    <p:extLst>
      <p:ext uri="{BB962C8B-B14F-4D97-AF65-F5344CB8AC3E}">
        <p14:creationId xmlns:p14="http://schemas.microsoft.com/office/powerpoint/2010/main" val="2898708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Lack </a:t>
            </a:r>
            <a:r>
              <a:rPr lang="en-US" dirty="0" smtClean="0"/>
              <a:t>Of Available Resources </a:t>
            </a:r>
            <a:r>
              <a:rPr lang="en-US" dirty="0"/>
              <a:t>A</a:t>
            </a:r>
            <a:r>
              <a:rPr lang="en-US" dirty="0" smtClean="0"/>
              <a:t>nd Information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5512094"/>
              </p:ext>
            </p:extLst>
          </p:nvPr>
        </p:nvGraphicFramePr>
        <p:xfrm>
          <a:off x="806823" y="1221986"/>
          <a:ext cx="7637930" cy="480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4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26AAF74-79AD-4B0A-96AB-FDFD3A20CE25}"/>
                                            </p:graphicEl>
                                          </p:spTgt>
                                        </p:tgtEl>
                                        <p:attrNameLst>
                                          <p:attrName>style.visibility</p:attrName>
                                        </p:attrNameLst>
                                      </p:cBhvr>
                                      <p:to>
                                        <p:strVal val="visible"/>
                                      </p:to>
                                    </p:set>
                                    <p:anim calcmode="lin" valueType="num">
                                      <p:cBhvr additive="base">
                                        <p:cTn id="7" dur="500" fill="hold"/>
                                        <p:tgtEl>
                                          <p:spTgt spid="5">
                                            <p:graphicEl>
                                              <a:dgm id="{E26AAF74-79AD-4B0A-96AB-FDFD3A20CE2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26AAF74-79AD-4B0A-96AB-FDFD3A20CE2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AFA1149-B9AF-439E-806E-5C92F092E74D}"/>
                                            </p:graphicEl>
                                          </p:spTgt>
                                        </p:tgtEl>
                                        <p:attrNameLst>
                                          <p:attrName>style.visibility</p:attrName>
                                        </p:attrNameLst>
                                      </p:cBhvr>
                                      <p:to>
                                        <p:strVal val="visible"/>
                                      </p:to>
                                    </p:set>
                                    <p:anim calcmode="lin" valueType="num">
                                      <p:cBhvr additive="base">
                                        <p:cTn id="13" dur="500" fill="hold"/>
                                        <p:tgtEl>
                                          <p:spTgt spid="5">
                                            <p:graphicEl>
                                              <a:dgm id="{7AFA1149-B9AF-439E-806E-5C92F092E74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AFA1149-B9AF-439E-806E-5C92F092E74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A9B938D-8551-4BE5-91C1-CF974509610E}"/>
                                            </p:graphicEl>
                                          </p:spTgt>
                                        </p:tgtEl>
                                        <p:attrNameLst>
                                          <p:attrName>style.visibility</p:attrName>
                                        </p:attrNameLst>
                                      </p:cBhvr>
                                      <p:to>
                                        <p:strVal val="visible"/>
                                      </p:to>
                                    </p:set>
                                    <p:anim calcmode="lin" valueType="num">
                                      <p:cBhvr additive="base">
                                        <p:cTn id="19" dur="500" fill="hold"/>
                                        <p:tgtEl>
                                          <p:spTgt spid="5">
                                            <p:graphicEl>
                                              <a:dgm id="{AA9B938D-8551-4BE5-91C1-CF974509610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A9B938D-8551-4BE5-91C1-CF974509610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0202" y="4699709"/>
            <a:ext cx="2880896" cy="1920597"/>
          </a:xfrm>
          <a:prstGeom prst="rect">
            <a:avLst/>
          </a:prstGeom>
        </p:spPr>
      </p:pic>
      <p:sp>
        <p:nvSpPr>
          <p:cNvPr id="2" name="Title 1"/>
          <p:cNvSpPr>
            <a:spLocks noGrp="1"/>
          </p:cNvSpPr>
          <p:nvPr>
            <p:ph type="title"/>
          </p:nvPr>
        </p:nvSpPr>
        <p:spPr/>
        <p:txBody>
          <a:bodyPr>
            <a:normAutofit/>
          </a:bodyPr>
          <a:lstStyle/>
          <a:p>
            <a:r>
              <a:rPr lang="en-US" dirty="0" smtClean="0"/>
              <a:t>Cultural Money Practices Of Low-Income Families</a:t>
            </a:r>
            <a:endParaRPr lang="en-US" dirty="0"/>
          </a:p>
        </p:txBody>
      </p:sp>
      <p:sp>
        <p:nvSpPr>
          <p:cNvPr id="3" name="Content Placeholder 2"/>
          <p:cNvSpPr>
            <a:spLocks noGrp="1"/>
          </p:cNvSpPr>
          <p:nvPr>
            <p:ph idx="1"/>
          </p:nvPr>
        </p:nvSpPr>
        <p:spPr/>
        <p:txBody>
          <a:bodyPr/>
          <a:lstStyle/>
          <a:p>
            <a:pPr marL="342900" indent="-342900">
              <a:buClr>
                <a:srgbClr val="576172"/>
              </a:buClr>
              <a:buFont typeface="Arial" panose="020B0604020202020204" pitchFamily="34" charset="0"/>
              <a:buChar char="•"/>
            </a:pPr>
            <a:r>
              <a:rPr lang="en-US" sz="2200" b="0" dirty="0" smtClean="0">
                <a:solidFill>
                  <a:srgbClr val="576172"/>
                </a:solidFill>
              </a:rPr>
              <a:t>Low-income parents are supportive, encouraging, and at times active participants in the college-going process.</a:t>
            </a:r>
          </a:p>
          <a:p>
            <a:pPr marL="342900" indent="-342900">
              <a:buClr>
                <a:srgbClr val="576172"/>
              </a:buClr>
              <a:buFont typeface="Arial" panose="020B0604020202020204" pitchFamily="34" charset="0"/>
              <a:buChar char="•"/>
            </a:pPr>
            <a:r>
              <a:rPr lang="en-US" sz="2200" b="0" dirty="0" smtClean="0">
                <a:solidFill>
                  <a:srgbClr val="576172"/>
                </a:solidFill>
              </a:rPr>
              <a:t>Parents operate on multiple financial fronts – primary focus on meeting family financial obligations.</a:t>
            </a:r>
          </a:p>
          <a:p>
            <a:pPr marL="342900" indent="-342900">
              <a:buClr>
                <a:srgbClr val="576172"/>
              </a:buClr>
              <a:buFont typeface="Arial" panose="020B0604020202020204" pitchFamily="34" charset="0"/>
              <a:buChar char="•"/>
            </a:pPr>
            <a:r>
              <a:rPr lang="en-US" sz="2200" b="0" dirty="0" smtClean="0">
                <a:solidFill>
                  <a:srgbClr val="576172"/>
                </a:solidFill>
              </a:rPr>
              <a:t>College costs therefore seen as </a:t>
            </a:r>
            <a:r>
              <a:rPr lang="en-US" sz="2200" b="0" i="1" dirty="0" smtClean="0">
                <a:solidFill>
                  <a:srgbClr val="576172"/>
                </a:solidFill>
              </a:rPr>
              <a:t>outside immediate family obligations.</a:t>
            </a:r>
          </a:p>
          <a:p>
            <a:pPr marL="342900" indent="-342900">
              <a:buClr>
                <a:srgbClr val="576172"/>
              </a:buClr>
              <a:buFont typeface="Arial" panose="020B0604020202020204" pitchFamily="34" charset="0"/>
              <a:buChar char="•"/>
            </a:pPr>
            <a:r>
              <a:rPr lang="en-US" sz="2200" b="0" dirty="0" smtClean="0">
                <a:solidFill>
                  <a:srgbClr val="576172"/>
                </a:solidFill>
              </a:rPr>
              <a:t>Impact: </a:t>
            </a:r>
          </a:p>
          <a:p>
            <a:pPr marL="800100" lvl="1" indent="-342900">
              <a:spcBef>
                <a:spcPts val="600"/>
              </a:spcBef>
              <a:spcAft>
                <a:spcPts val="0"/>
              </a:spcAft>
              <a:buClr>
                <a:srgbClr val="576172"/>
              </a:buClr>
              <a:buFont typeface="Arial" panose="020B0604020202020204" pitchFamily="34" charset="0"/>
              <a:buChar char="•"/>
            </a:pPr>
            <a:r>
              <a:rPr lang="en-US" dirty="0" smtClean="0"/>
              <a:t>Low-income children are often navigating the aid process on their own.</a:t>
            </a:r>
          </a:p>
          <a:p>
            <a:pPr marL="800100" lvl="1" indent="-342900">
              <a:spcBef>
                <a:spcPts val="600"/>
              </a:spcBef>
              <a:spcAft>
                <a:spcPts val="0"/>
              </a:spcAft>
              <a:buClr>
                <a:srgbClr val="576172"/>
              </a:buClr>
              <a:buFont typeface="Arial" panose="020B0604020202020204" pitchFamily="34" charset="0"/>
              <a:buChar char="•"/>
            </a:pPr>
            <a:r>
              <a:rPr lang="en-US" dirty="0" smtClean="0"/>
              <a:t>Decisions resulting from this navigational process are often </a:t>
            </a:r>
            <a:r>
              <a:rPr lang="en-US" i="1" dirty="0" smtClean="0"/>
              <a:t>contingent</a:t>
            </a:r>
            <a:r>
              <a:rPr lang="en-US" dirty="0" smtClean="0"/>
              <a:t> upon parental approval!</a:t>
            </a:r>
            <a:endParaRPr lang="en-US" b="0" dirty="0" smtClean="0"/>
          </a:p>
          <a:p>
            <a:endParaRPr lang="en-US" b="0" dirty="0" smtClean="0"/>
          </a:p>
          <a:p>
            <a:pPr marL="342900" indent="-342900">
              <a:buFont typeface="Arial"/>
              <a:buChar char="•"/>
            </a:pPr>
            <a:endParaRPr lang="en-US" dirty="0" smtClean="0"/>
          </a:p>
          <a:p>
            <a:pPr marL="342900" indent="-342900">
              <a:buFont typeface="Arial"/>
              <a:buChar char="•"/>
            </a:pPr>
            <a:endParaRPr lang="en-US" dirty="0"/>
          </a:p>
        </p:txBody>
      </p:sp>
      <p:sp>
        <p:nvSpPr>
          <p:cNvPr id="5" name="TextBox 4"/>
          <p:cNvSpPr txBox="1"/>
          <p:nvPr/>
        </p:nvSpPr>
        <p:spPr>
          <a:xfrm>
            <a:off x="342900" y="5982035"/>
            <a:ext cx="3086100" cy="369332"/>
          </a:xfrm>
          <a:prstGeom prst="rect">
            <a:avLst/>
          </a:prstGeom>
          <a:noFill/>
        </p:spPr>
        <p:txBody>
          <a:bodyPr wrap="square" rtlCol="0">
            <a:spAutoFit/>
          </a:bodyPr>
          <a:lstStyle/>
          <a:p>
            <a:r>
              <a:rPr lang="en-US" i="1" dirty="0" smtClean="0">
                <a:solidFill>
                  <a:srgbClr val="576172"/>
                </a:solidFill>
                <a:latin typeface="Arial" panose="020B0604020202020204" pitchFamily="34" charset="0"/>
                <a:cs typeface="Arial" panose="020B0604020202020204" pitchFamily="34" charset="0"/>
              </a:rPr>
              <a:t>Source: </a:t>
            </a:r>
            <a:r>
              <a:rPr lang="en-US" dirty="0" err="1" smtClean="0">
                <a:solidFill>
                  <a:srgbClr val="576172"/>
                </a:solidFill>
                <a:latin typeface="Arial" panose="020B0604020202020204" pitchFamily="34" charset="0"/>
                <a:cs typeface="Arial" panose="020B0604020202020204" pitchFamily="34" charset="0"/>
              </a:rPr>
              <a:t>Calderone</a:t>
            </a:r>
            <a:r>
              <a:rPr lang="en-US" dirty="0" smtClean="0">
                <a:solidFill>
                  <a:srgbClr val="576172"/>
                </a:solidFill>
                <a:latin typeface="Arial" panose="020B0604020202020204" pitchFamily="34" charset="0"/>
                <a:cs typeface="Arial" panose="020B0604020202020204" pitchFamily="34" charset="0"/>
              </a:rPr>
              <a:t>, 2015</a:t>
            </a:r>
            <a:endParaRPr lang="en-US" dirty="0">
              <a:solidFill>
                <a:srgbClr val="5761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21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Undermatching</a:t>
            </a:r>
            <a:r>
              <a:rPr lang="en-US" dirty="0" smtClean="0"/>
              <a:t> </a:t>
            </a:r>
            <a:r>
              <a:rPr lang="en-US" dirty="0" err="1" smtClean="0"/>
              <a:t>And/Or</a:t>
            </a:r>
            <a:r>
              <a:rPr lang="en-US" dirty="0" smtClean="0"/>
              <a:t> Revising Of Decision-Making</a:t>
            </a:r>
            <a:endParaRPr lang="en-US" dirty="0"/>
          </a:p>
        </p:txBody>
      </p:sp>
      <p:sp>
        <p:nvSpPr>
          <p:cNvPr id="3" name="Content Placeholder 2"/>
          <p:cNvSpPr>
            <a:spLocks noGrp="1"/>
          </p:cNvSpPr>
          <p:nvPr>
            <p:ph idx="1"/>
          </p:nvPr>
        </p:nvSpPr>
        <p:spPr>
          <a:xfrm>
            <a:off x="334433" y="2716306"/>
            <a:ext cx="8466665" cy="3396411"/>
          </a:xfrm>
        </p:spPr>
        <p:txBody>
          <a:bodyPr/>
          <a:lstStyle/>
          <a:p>
            <a:pPr marL="342900" indent="-342900">
              <a:spcBef>
                <a:spcPts val="0"/>
              </a:spcBef>
              <a:spcAft>
                <a:spcPts val="600"/>
              </a:spcAft>
              <a:buClr>
                <a:srgbClr val="576172"/>
              </a:buClr>
              <a:buFont typeface="Arial" panose="020B0604020202020204" pitchFamily="34" charset="0"/>
              <a:buChar char="•"/>
            </a:pPr>
            <a:r>
              <a:rPr lang="en-US" b="0" dirty="0" smtClean="0">
                <a:solidFill>
                  <a:srgbClr val="576172"/>
                </a:solidFill>
              </a:rPr>
              <a:t>Half </a:t>
            </a:r>
            <a:r>
              <a:rPr lang="en-US" b="0" dirty="0">
                <a:solidFill>
                  <a:srgbClr val="576172"/>
                </a:solidFill>
              </a:rPr>
              <a:t>of all </a:t>
            </a:r>
            <a:r>
              <a:rPr lang="en-US" b="0" dirty="0" smtClean="0">
                <a:solidFill>
                  <a:srgbClr val="576172"/>
                </a:solidFill>
              </a:rPr>
              <a:t>low (</a:t>
            </a:r>
            <a:r>
              <a:rPr lang="en-US" b="0" dirty="0">
                <a:solidFill>
                  <a:srgbClr val="576172"/>
                </a:solidFill>
              </a:rPr>
              <a:t>SES) students </a:t>
            </a:r>
            <a:r>
              <a:rPr lang="en-US" b="0" dirty="0" err="1" smtClean="0">
                <a:solidFill>
                  <a:srgbClr val="576172"/>
                </a:solidFill>
              </a:rPr>
              <a:t>undermatch</a:t>
            </a:r>
            <a:r>
              <a:rPr lang="en-US" b="0" dirty="0">
                <a:solidFill>
                  <a:srgbClr val="576172"/>
                </a:solidFill>
              </a:rPr>
              <a:t>.</a:t>
            </a:r>
          </a:p>
          <a:p>
            <a:pPr marL="342900" indent="-342900">
              <a:spcBef>
                <a:spcPts val="0"/>
              </a:spcBef>
              <a:spcAft>
                <a:spcPts val="600"/>
              </a:spcAft>
              <a:buClr>
                <a:srgbClr val="576172"/>
              </a:buClr>
              <a:buFont typeface="Arial" panose="020B0604020202020204" pitchFamily="34" charset="0"/>
              <a:buChar char="•"/>
            </a:pPr>
            <a:r>
              <a:rPr lang="en-US" b="0" dirty="0">
                <a:solidFill>
                  <a:srgbClr val="576172"/>
                </a:solidFill>
              </a:rPr>
              <a:t>Only 8 percent of high-achieving, low-income students are “achievement typical” in their application </a:t>
            </a:r>
            <a:r>
              <a:rPr lang="en-US" b="0" dirty="0" smtClean="0">
                <a:solidFill>
                  <a:srgbClr val="576172"/>
                </a:solidFill>
              </a:rPr>
              <a:t>patterns.</a:t>
            </a:r>
          </a:p>
          <a:p>
            <a:pPr marL="342900" indent="-342900">
              <a:spcBef>
                <a:spcPts val="0"/>
              </a:spcBef>
              <a:spcAft>
                <a:spcPts val="600"/>
              </a:spcAft>
              <a:buClr>
                <a:srgbClr val="576172"/>
              </a:buClr>
              <a:buFont typeface="Arial" panose="020B0604020202020204" pitchFamily="34" charset="0"/>
              <a:buChar char="•"/>
            </a:pPr>
            <a:r>
              <a:rPr lang="en-US" b="0" dirty="0" smtClean="0">
                <a:solidFill>
                  <a:srgbClr val="576172"/>
                </a:solidFill>
              </a:rPr>
              <a:t>Students </a:t>
            </a:r>
            <a:r>
              <a:rPr lang="en-US" b="0" dirty="0">
                <a:solidFill>
                  <a:srgbClr val="576172"/>
                </a:solidFill>
              </a:rPr>
              <a:t>often </a:t>
            </a:r>
            <a:r>
              <a:rPr lang="en-US" b="0" dirty="0" err="1">
                <a:solidFill>
                  <a:srgbClr val="576172"/>
                </a:solidFill>
              </a:rPr>
              <a:t>undermatch</a:t>
            </a:r>
            <a:r>
              <a:rPr lang="en-US" b="0" dirty="0">
                <a:solidFill>
                  <a:srgbClr val="576172"/>
                </a:solidFill>
              </a:rPr>
              <a:t> </a:t>
            </a:r>
            <a:r>
              <a:rPr lang="en-US" b="0" dirty="0" smtClean="0">
                <a:solidFill>
                  <a:srgbClr val="576172"/>
                </a:solidFill>
              </a:rPr>
              <a:t>because of: </a:t>
            </a:r>
          </a:p>
          <a:p>
            <a:pPr marL="800100" lvl="1" indent="-342900">
              <a:spcBef>
                <a:spcPts val="0"/>
              </a:spcBef>
              <a:spcAft>
                <a:spcPts val="600"/>
              </a:spcAft>
              <a:buClr>
                <a:srgbClr val="576172"/>
              </a:buClr>
              <a:buFont typeface="Arial" panose="020B0604020202020204" pitchFamily="34" charset="0"/>
              <a:buChar char="•"/>
            </a:pPr>
            <a:r>
              <a:rPr lang="en-US" dirty="0" smtClean="0"/>
              <a:t>Implied risk (to family) represented in assuming college-associated costs.</a:t>
            </a:r>
          </a:p>
          <a:p>
            <a:pPr marL="800100" lvl="1" indent="-342900">
              <a:spcBef>
                <a:spcPts val="0"/>
              </a:spcBef>
              <a:spcAft>
                <a:spcPts val="600"/>
              </a:spcAft>
              <a:buClr>
                <a:srgbClr val="576172"/>
              </a:buClr>
              <a:buFont typeface="Arial" panose="020B0604020202020204" pitchFamily="34" charset="0"/>
              <a:buChar char="•"/>
            </a:pPr>
            <a:r>
              <a:rPr lang="en-US" dirty="0" smtClean="0"/>
              <a:t>Cheaper alternatives exist (i.e. community college, vocational programs, part-time enrollment.</a:t>
            </a:r>
          </a:p>
          <a:p>
            <a:pPr marL="800100" lvl="1" indent="-342900">
              <a:spcBef>
                <a:spcPts val="0"/>
              </a:spcBef>
              <a:spcAft>
                <a:spcPts val="600"/>
              </a:spcAft>
              <a:buClr>
                <a:srgbClr val="576172"/>
              </a:buClr>
              <a:buFont typeface="Arial" panose="020B0604020202020204" pitchFamily="34" charset="0"/>
              <a:buChar char="•"/>
            </a:pPr>
            <a:r>
              <a:rPr lang="en-US" dirty="0" smtClean="0"/>
              <a:t>Low-income children are often navigating the financial aid process – and minimally supported by adult “others”.</a:t>
            </a:r>
          </a:p>
          <a:p>
            <a:pPr marL="800100" lvl="1" indent="-342900">
              <a:buFont typeface="Arial"/>
              <a:buChar char="•"/>
            </a:pPr>
            <a:endParaRPr lang="en-US" dirty="0"/>
          </a:p>
          <a:p>
            <a:pPr marL="342900" indent="-342900">
              <a:buFont typeface="Arial"/>
              <a:buChar char="•"/>
            </a:pPr>
            <a:endParaRPr lang="en-US" b="0" dirty="0" smtClean="0"/>
          </a:p>
          <a:p>
            <a:pPr marL="342900" indent="-342900">
              <a:buFont typeface="Arial"/>
              <a:buChar char="•"/>
            </a:pPr>
            <a:endParaRPr lang="en-US" b="0" dirty="0" smtClean="0"/>
          </a:p>
          <a:p>
            <a:pPr marL="342900" indent="-342900">
              <a:buFont typeface="Arial"/>
              <a:buChar char="•"/>
            </a:pPr>
            <a:endParaRPr lang="en-US" b="0" dirty="0"/>
          </a:p>
          <a:p>
            <a:pPr marL="342900" indent="-342900">
              <a:buFont typeface="Arial"/>
              <a:buChar char="•"/>
            </a:pPr>
            <a:endParaRPr lang="en-US" b="0" dirty="0"/>
          </a:p>
        </p:txBody>
      </p:sp>
      <p:sp>
        <p:nvSpPr>
          <p:cNvPr id="4" name="TextBox 3"/>
          <p:cNvSpPr txBox="1"/>
          <p:nvPr/>
        </p:nvSpPr>
        <p:spPr>
          <a:xfrm>
            <a:off x="658905" y="1250577"/>
            <a:ext cx="8014447" cy="1200329"/>
          </a:xfrm>
          <a:prstGeom prst="rect">
            <a:avLst/>
          </a:prstGeom>
          <a:solidFill>
            <a:srgbClr val="576172"/>
          </a:solidFill>
        </p:spPr>
        <p:txBody>
          <a:bodyPr wrap="square" rtlCol="0">
            <a:spAutoFit/>
          </a:bodyPr>
          <a:lstStyle/>
          <a:p>
            <a:pPr lvl="0" algn="ctr" eaLnBrk="0" fontAlgn="base" hangingPunct="0">
              <a:spcBef>
                <a:spcPct val="20000"/>
              </a:spcBef>
              <a:spcAft>
                <a:spcPct val="0"/>
              </a:spcAft>
            </a:pPr>
            <a:r>
              <a:rPr lang="en-US" sz="2400" b="1" i="1" dirty="0" err="1">
                <a:solidFill>
                  <a:schemeClr val="bg1"/>
                </a:solidFill>
                <a:latin typeface="Arial"/>
                <a:cs typeface="Arial"/>
              </a:rPr>
              <a:t>Undermatching</a:t>
            </a:r>
            <a:r>
              <a:rPr lang="en-US" sz="2400" b="1" i="1" dirty="0">
                <a:solidFill>
                  <a:schemeClr val="bg1"/>
                </a:solidFill>
                <a:latin typeface="Arial"/>
                <a:cs typeface="Arial"/>
              </a:rPr>
              <a:t>: </a:t>
            </a:r>
            <a:r>
              <a:rPr lang="en-US" sz="2400" i="1" dirty="0" smtClean="0">
                <a:solidFill>
                  <a:schemeClr val="bg1"/>
                </a:solidFill>
                <a:latin typeface="Arial"/>
                <a:cs typeface="Arial"/>
              </a:rPr>
              <a:t>When </a:t>
            </a:r>
            <a:r>
              <a:rPr lang="en-US" sz="2400" i="1" dirty="0">
                <a:solidFill>
                  <a:schemeClr val="bg1"/>
                </a:solidFill>
                <a:latin typeface="Arial"/>
                <a:cs typeface="Arial"/>
              </a:rPr>
              <a:t>an academically qualified student chooses to attend a higher education institution that is “less </a:t>
            </a:r>
            <a:r>
              <a:rPr lang="en-US" sz="2400" i="1" dirty="0" smtClean="0">
                <a:solidFill>
                  <a:schemeClr val="bg1"/>
                </a:solidFill>
                <a:latin typeface="Arial"/>
                <a:cs typeface="Arial"/>
              </a:rPr>
              <a:t>selective” </a:t>
            </a:r>
            <a:r>
              <a:rPr lang="en-US" sz="2400" i="1" dirty="0">
                <a:solidFill>
                  <a:schemeClr val="bg1"/>
                </a:solidFill>
                <a:latin typeface="Arial"/>
                <a:cs typeface="Arial"/>
              </a:rPr>
              <a:t>than their academic ability.</a:t>
            </a:r>
            <a:endParaRPr lang="en-US" sz="2400" dirty="0">
              <a:solidFill>
                <a:schemeClr val="bg1"/>
              </a:solidFill>
              <a:latin typeface="Arial"/>
              <a:cs typeface="Arial"/>
            </a:endParaRPr>
          </a:p>
        </p:txBody>
      </p:sp>
    </p:spTree>
    <p:extLst>
      <p:ext uri="{BB962C8B-B14F-4D97-AF65-F5344CB8AC3E}">
        <p14:creationId xmlns:p14="http://schemas.microsoft.com/office/powerpoint/2010/main" val="3898751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Affordability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59746214"/>
              </p:ext>
            </p:extLst>
          </p:nvPr>
        </p:nvGraphicFramePr>
        <p:xfrm>
          <a:off x="519734" y="1226412"/>
          <a:ext cx="501967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32433" y="3586218"/>
            <a:ext cx="3538331" cy="2517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5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EFEE735-66E3-43D0-8B68-24AC4F6B31A2}"/>
                                            </p:graphicEl>
                                          </p:spTgt>
                                        </p:tgtEl>
                                        <p:attrNameLst>
                                          <p:attrName>style.visibility</p:attrName>
                                        </p:attrNameLst>
                                      </p:cBhvr>
                                      <p:to>
                                        <p:strVal val="visible"/>
                                      </p:to>
                                    </p:set>
                                    <p:anim calcmode="lin" valueType="num">
                                      <p:cBhvr additive="base">
                                        <p:cTn id="7" dur="500" fill="hold"/>
                                        <p:tgtEl>
                                          <p:spTgt spid="4">
                                            <p:graphicEl>
                                              <a:dgm id="{FEFEE735-66E3-43D0-8B68-24AC4F6B31A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EFEE735-66E3-43D0-8B68-24AC4F6B31A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A14DADC5-BF8E-44C7-B2B8-17662FB73367}"/>
                                            </p:graphicEl>
                                          </p:spTgt>
                                        </p:tgtEl>
                                        <p:attrNameLst>
                                          <p:attrName>style.visibility</p:attrName>
                                        </p:attrNameLst>
                                      </p:cBhvr>
                                      <p:to>
                                        <p:strVal val="visible"/>
                                      </p:to>
                                    </p:set>
                                    <p:anim calcmode="lin" valueType="num">
                                      <p:cBhvr additive="base">
                                        <p:cTn id="11" dur="500" fill="hold"/>
                                        <p:tgtEl>
                                          <p:spTgt spid="4">
                                            <p:graphicEl>
                                              <a:dgm id="{A14DADC5-BF8E-44C7-B2B8-17662FB7336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A14DADC5-BF8E-44C7-B2B8-17662FB7336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A8E382B2-8A4A-4442-A3EA-F5D26AB87B13}"/>
                                            </p:graphicEl>
                                          </p:spTgt>
                                        </p:tgtEl>
                                        <p:attrNameLst>
                                          <p:attrName>style.visibility</p:attrName>
                                        </p:attrNameLst>
                                      </p:cBhvr>
                                      <p:to>
                                        <p:strVal val="visible"/>
                                      </p:to>
                                    </p:set>
                                    <p:anim calcmode="lin" valueType="num">
                                      <p:cBhvr additive="base">
                                        <p:cTn id="15" dur="500" fill="hold"/>
                                        <p:tgtEl>
                                          <p:spTgt spid="4">
                                            <p:graphicEl>
                                              <a:dgm id="{A8E382B2-8A4A-4442-A3EA-F5D26AB87B1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A8E382B2-8A4A-4442-A3EA-F5D26AB87B1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smtClean="0"/>
              <a:t>Agenda</a:t>
            </a:r>
          </a:p>
        </p:txBody>
      </p:sp>
      <p:sp>
        <p:nvSpPr>
          <p:cNvPr id="15362" name="Content Placeholder 2"/>
          <p:cNvSpPr>
            <a:spLocks noGrp="1"/>
          </p:cNvSpPr>
          <p:nvPr>
            <p:ph idx="1"/>
          </p:nvPr>
        </p:nvSpPr>
        <p:spPr>
          <a:prstGeom prst="rect">
            <a:avLst/>
          </a:prstGeom>
        </p:spPr>
        <p:txBody>
          <a:bodyPr/>
          <a:lstStyle/>
          <a:p>
            <a:pPr marL="342900" indent="-342900" eaLnBrk="1" hangingPunct="1">
              <a:buFont typeface="Arial" panose="020B0604020202020204" pitchFamily="34" charset="0"/>
              <a:buChar char="•"/>
            </a:pPr>
            <a:r>
              <a:rPr lang="en-US" altLang="en-US" b="0" dirty="0" smtClean="0">
                <a:solidFill>
                  <a:srgbClr val="576172"/>
                </a:solidFill>
              </a:rPr>
              <a:t>The need for economic competency</a:t>
            </a:r>
          </a:p>
          <a:p>
            <a:pPr marL="342900" indent="-342900" eaLnBrk="1" hangingPunct="1">
              <a:buFont typeface="Arial" panose="020B0604020202020204" pitchFamily="34" charset="0"/>
              <a:buChar char="•"/>
            </a:pPr>
            <a:r>
              <a:rPr lang="en-US" altLang="en-US" b="0" dirty="0" smtClean="0">
                <a:solidFill>
                  <a:srgbClr val="576172"/>
                </a:solidFill>
              </a:rPr>
              <a:t>The importance of access and planning</a:t>
            </a:r>
          </a:p>
          <a:p>
            <a:pPr marL="342900" indent="-342900" eaLnBrk="1" hangingPunct="1">
              <a:buFont typeface="Arial" panose="020B0604020202020204" pitchFamily="34" charset="0"/>
              <a:buChar char="•"/>
            </a:pPr>
            <a:r>
              <a:rPr lang="en-US" altLang="en-US" b="0" dirty="0" smtClean="0">
                <a:solidFill>
                  <a:srgbClr val="576172"/>
                </a:solidFill>
              </a:rPr>
              <a:t>Tactics for improving access and planning</a:t>
            </a:r>
          </a:p>
          <a:p>
            <a:pPr marL="342900" indent="-342900" eaLnBrk="1" hangingPunct="1">
              <a:buFont typeface="Arial" panose="020B0604020202020204" pitchFamily="34" charset="0"/>
              <a:buChar char="•"/>
            </a:pPr>
            <a:r>
              <a:rPr lang="en-US" altLang="en-US" b="0" dirty="0" smtClean="0">
                <a:solidFill>
                  <a:srgbClr val="576172"/>
                </a:solidFill>
              </a:rPr>
              <a:t>Resources</a:t>
            </a:r>
          </a:p>
        </p:txBody>
      </p:sp>
    </p:spTree>
    <p:extLst>
      <p:ext uri="{BB962C8B-B14F-4D97-AF65-F5344CB8AC3E}">
        <p14:creationId xmlns:p14="http://schemas.microsoft.com/office/powerpoint/2010/main" val="181091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Sticker Price Vs. Net Price</a:t>
            </a:r>
            <a:endParaRPr lang="en-US" dirty="0"/>
          </a:p>
        </p:txBody>
      </p:sp>
      <p:sp>
        <p:nvSpPr>
          <p:cNvPr id="3" name="Content Placeholder 2"/>
          <p:cNvSpPr>
            <a:spLocks noGrp="1"/>
          </p:cNvSpPr>
          <p:nvPr>
            <p:ph idx="4294967295"/>
          </p:nvPr>
        </p:nvSpPr>
        <p:spPr>
          <a:xfrm>
            <a:off x="716096" y="1294329"/>
            <a:ext cx="7696200" cy="4379913"/>
          </a:xfrm>
          <a:solidFill>
            <a:srgbClr val="EFF2F5"/>
          </a:solidFill>
        </p:spPr>
        <p:txBody>
          <a:bodyPr>
            <a:normAutofit/>
          </a:bodyPr>
          <a:lstStyle/>
          <a:p>
            <a:pPr marL="800100" lvl="2" indent="0">
              <a:buNone/>
            </a:pPr>
            <a:r>
              <a:rPr lang="en-US" sz="2800" u="sng" dirty="0">
                <a:solidFill>
                  <a:srgbClr val="60CAE4"/>
                </a:solidFill>
                <a:latin typeface="Arial" panose="020B0604020202020204" pitchFamily="34" charset="0"/>
              </a:rPr>
              <a:t>I</a:t>
            </a:r>
            <a:r>
              <a:rPr lang="en-US" sz="2800" u="sng" dirty="0" smtClean="0">
                <a:solidFill>
                  <a:srgbClr val="60CAE4"/>
                </a:solidFill>
                <a:latin typeface="Arial" panose="020B0604020202020204" pitchFamily="34" charset="0"/>
              </a:rPr>
              <a:t>n-state public four-year college:</a:t>
            </a:r>
          </a:p>
          <a:p>
            <a:pPr marL="1257300" lvl="3" indent="0">
              <a:buNone/>
            </a:pPr>
            <a:r>
              <a:rPr lang="en-US" sz="2400" dirty="0" smtClean="0">
                <a:solidFill>
                  <a:srgbClr val="576172"/>
                </a:solidFill>
                <a:latin typeface="Arial" panose="020B0604020202020204" pitchFamily="34" charset="0"/>
              </a:rPr>
              <a:t>Average Sticker Price:	$9,139</a:t>
            </a:r>
          </a:p>
          <a:p>
            <a:pPr marL="1257300" lvl="3" indent="0">
              <a:buNone/>
            </a:pPr>
            <a:r>
              <a:rPr lang="en-US" sz="2400" dirty="0" smtClean="0">
                <a:solidFill>
                  <a:srgbClr val="576172"/>
                </a:solidFill>
                <a:latin typeface="Arial" panose="020B0604020202020204" pitchFamily="34" charset="0"/>
              </a:rPr>
              <a:t>Average Net Price:		$3,030</a:t>
            </a:r>
          </a:p>
          <a:p>
            <a:pPr marL="800100" lvl="2" indent="0">
              <a:buNone/>
            </a:pPr>
            <a:endParaRPr lang="en-US" sz="2400" dirty="0" smtClean="0">
              <a:latin typeface="Arial" panose="020B0604020202020204" pitchFamily="34" charset="0"/>
            </a:endParaRPr>
          </a:p>
          <a:p>
            <a:pPr marL="800100" lvl="2" indent="0">
              <a:buNone/>
            </a:pPr>
            <a:r>
              <a:rPr lang="en-US" sz="2800" u="sng" dirty="0" smtClean="0">
                <a:solidFill>
                  <a:srgbClr val="60CAE4"/>
                </a:solidFill>
                <a:latin typeface="Arial" panose="020B0604020202020204" pitchFamily="34" charset="0"/>
              </a:rPr>
              <a:t>Private four-year college:</a:t>
            </a:r>
          </a:p>
          <a:p>
            <a:pPr marL="1257300" lvl="3" indent="0">
              <a:buNone/>
            </a:pPr>
            <a:r>
              <a:rPr lang="en-US" sz="2400" dirty="0" smtClean="0">
                <a:solidFill>
                  <a:srgbClr val="576172"/>
                </a:solidFill>
                <a:latin typeface="Arial" panose="020B0604020202020204" pitchFamily="34" charset="0"/>
              </a:rPr>
              <a:t>Average Sticker Price:	$31,230</a:t>
            </a:r>
          </a:p>
          <a:p>
            <a:pPr marL="1257300" lvl="3" indent="0">
              <a:buNone/>
            </a:pPr>
            <a:r>
              <a:rPr lang="en-US" sz="2400" dirty="0" smtClean="0">
                <a:solidFill>
                  <a:srgbClr val="576172"/>
                </a:solidFill>
                <a:latin typeface="Arial" panose="020B0604020202020204" pitchFamily="34" charset="0"/>
              </a:rPr>
              <a:t>Average Net Price:		$12,360</a:t>
            </a:r>
          </a:p>
          <a:p>
            <a:pPr marL="0" indent="0" algn="ctr">
              <a:buNone/>
            </a:pPr>
            <a:endParaRPr lang="en-US" sz="2000" b="0" dirty="0">
              <a:latin typeface="Arial" panose="020B0604020202020204" pitchFamily="34" charset="0"/>
              <a:cs typeface="Arial" panose="020B0604020202020204" pitchFamily="34" charset="0"/>
            </a:endParaRPr>
          </a:p>
          <a:p>
            <a:pPr marL="0" indent="0">
              <a:buNone/>
            </a:pPr>
            <a:r>
              <a:rPr lang="en-US" sz="2000" b="0" dirty="0">
                <a:solidFill>
                  <a:srgbClr val="60CAE4"/>
                </a:solidFill>
                <a:latin typeface="Arial" panose="020B0604020202020204" pitchFamily="34" charset="0"/>
                <a:cs typeface="Arial" panose="020B0604020202020204" pitchFamily="34" charset="0"/>
              </a:rPr>
              <a:t> </a:t>
            </a:r>
            <a:r>
              <a:rPr lang="en-US" sz="2000" b="0" dirty="0" smtClean="0">
                <a:solidFill>
                  <a:srgbClr val="60CAE4"/>
                </a:solidFill>
                <a:latin typeface="Arial" panose="020B0604020202020204" pitchFamily="34" charset="0"/>
                <a:cs typeface="Arial" panose="020B0604020202020204" pitchFamily="34" charset="0"/>
              </a:rPr>
              <a:t>          </a:t>
            </a:r>
            <a:r>
              <a:rPr lang="en-US" sz="1800" b="0" dirty="0" smtClean="0">
                <a:solidFill>
                  <a:srgbClr val="60CAE4"/>
                </a:solidFill>
                <a:latin typeface="Arial" panose="020B0604020202020204" pitchFamily="34" charset="0"/>
                <a:cs typeface="Arial" panose="020B0604020202020204" pitchFamily="34" charset="0"/>
              </a:rPr>
              <a:t>(ANP = price after subtracting gift aid and other                                    	     educational credits for 2014-15 full time students)</a:t>
            </a:r>
            <a:endParaRPr lang="en-US" sz="1800" b="0" dirty="0">
              <a:solidFill>
                <a:srgbClr val="60CAE4"/>
              </a:solidFill>
              <a:latin typeface="Arial" panose="020B0604020202020204" pitchFamily="34" charset="0"/>
              <a:cs typeface="Arial" panose="020B0604020202020204" pitchFamily="34" charset="0"/>
            </a:endParaRPr>
          </a:p>
        </p:txBody>
      </p:sp>
      <p:sp>
        <p:nvSpPr>
          <p:cNvPr id="4" name="TextBox 3"/>
          <p:cNvSpPr txBox="1"/>
          <p:nvPr/>
        </p:nvSpPr>
        <p:spPr>
          <a:xfrm>
            <a:off x="364436" y="5996214"/>
            <a:ext cx="6811108" cy="369332"/>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Source: </a:t>
            </a:r>
            <a:r>
              <a:rPr lang="en-US" dirty="0" smtClean="0">
                <a:latin typeface="Arial" panose="020B0604020202020204" pitchFamily="34" charset="0"/>
                <a:cs typeface="Arial" panose="020B0604020202020204" pitchFamily="34" charset="0"/>
              </a:rPr>
              <a:t>bigfuture.org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447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27389535"/>
              </p:ext>
            </p:extLst>
          </p:nvPr>
        </p:nvGraphicFramePr>
        <p:xfrm>
          <a:off x="342900" y="1171326"/>
          <a:ext cx="846613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2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14DADC5-BF8E-44C7-B2B8-17662FB73367}"/>
                                            </p:graphicEl>
                                          </p:spTgt>
                                        </p:tgtEl>
                                        <p:attrNameLst>
                                          <p:attrName>style.visibility</p:attrName>
                                        </p:attrNameLst>
                                      </p:cBhvr>
                                      <p:to>
                                        <p:strVal val="visible"/>
                                      </p:to>
                                    </p:set>
                                    <p:anim calcmode="lin" valueType="num">
                                      <p:cBhvr additive="base">
                                        <p:cTn id="7" dur="500" fill="hold"/>
                                        <p:tgtEl>
                                          <p:spTgt spid="4">
                                            <p:graphicEl>
                                              <a:dgm id="{A14DADC5-BF8E-44C7-B2B8-17662FB7336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14DADC5-BF8E-44C7-B2B8-17662FB7336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8E382B2-8A4A-4442-A3EA-F5D26AB87B13}"/>
                                            </p:graphicEl>
                                          </p:spTgt>
                                        </p:tgtEl>
                                        <p:attrNameLst>
                                          <p:attrName>style.visibility</p:attrName>
                                        </p:attrNameLst>
                                      </p:cBhvr>
                                      <p:to>
                                        <p:strVal val="visible"/>
                                      </p:to>
                                    </p:set>
                                    <p:anim calcmode="lin" valueType="num">
                                      <p:cBhvr additive="base">
                                        <p:cTn id="13" dur="500" fill="hold"/>
                                        <p:tgtEl>
                                          <p:spTgt spid="4">
                                            <p:graphicEl>
                                              <a:dgm id="{A8E382B2-8A4A-4442-A3EA-F5D26AB87B1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8E382B2-8A4A-4442-A3EA-F5D26AB87B1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BB3E217-DC0E-4EDD-A21C-5178843CB017}"/>
                                            </p:graphicEl>
                                          </p:spTgt>
                                        </p:tgtEl>
                                        <p:attrNameLst>
                                          <p:attrName>style.visibility</p:attrName>
                                        </p:attrNameLst>
                                      </p:cBhvr>
                                      <p:to>
                                        <p:strVal val="visible"/>
                                      </p:to>
                                    </p:set>
                                    <p:anim calcmode="lin" valueType="num">
                                      <p:cBhvr additive="base">
                                        <p:cTn id="19" dur="500" fill="hold"/>
                                        <p:tgtEl>
                                          <p:spTgt spid="4">
                                            <p:graphicEl>
                                              <a:dgm id="{8BB3E217-DC0E-4EDD-A21C-5178843CB01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BB3E217-DC0E-4EDD-A21C-5178843CB01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111F84D-5100-436A-8E81-FC40D9A7E175}"/>
                                            </p:graphicEl>
                                          </p:spTgt>
                                        </p:tgtEl>
                                        <p:attrNameLst>
                                          <p:attrName>style.visibility</p:attrName>
                                        </p:attrNameLst>
                                      </p:cBhvr>
                                      <p:to>
                                        <p:strVal val="visible"/>
                                      </p:to>
                                    </p:set>
                                    <p:anim calcmode="lin" valueType="num">
                                      <p:cBhvr additive="base">
                                        <p:cTn id="25" dur="500" fill="hold"/>
                                        <p:tgtEl>
                                          <p:spTgt spid="4">
                                            <p:graphicEl>
                                              <a:dgm id="{6111F84D-5100-436A-8E81-FC40D9A7E17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111F84D-5100-436A-8E81-FC40D9A7E17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pPr eaLnBrk="1" hangingPunct="1"/>
            <a:r>
              <a:rPr lang="en-US" altLang="en-US" dirty="0" smtClean="0"/>
              <a:t>Financial Literacy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2682726"/>
              </p:ext>
            </p:extLst>
          </p:nvPr>
        </p:nvGraphicFramePr>
        <p:xfrm>
          <a:off x="334963" y="1226410"/>
          <a:ext cx="8466137"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69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F5E922C3-E795-4E8A-BEEB-7DF501373393}"/>
                                            </p:graphicEl>
                                          </p:spTgt>
                                        </p:tgtEl>
                                        <p:attrNameLst>
                                          <p:attrName>style.visibility</p:attrName>
                                        </p:attrNameLst>
                                      </p:cBhvr>
                                      <p:to>
                                        <p:strVal val="visible"/>
                                      </p:to>
                                    </p:set>
                                    <p:anim calcmode="lin" valueType="num">
                                      <p:cBhvr additive="base">
                                        <p:cTn id="7" dur="500" fill="hold"/>
                                        <p:tgtEl>
                                          <p:spTgt spid="2">
                                            <p:graphicEl>
                                              <a:dgm id="{F5E922C3-E795-4E8A-BEEB-7DF5013733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F5E922C3-E795-4E8A-BEEB-7DF50137339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43DBE818-C2CE-46D9-828E-1875B6971162}"/>
                                            </p:graphicEl>
                                          </p:spTgt>
                                        </p:tgtEl>
                                        <p:attrNameLst>
                                          <p:attrName>style.visibility</p:attrName>
                                        </p:attrNameLst>
                                      </p:cBhvr>
                                      <p:to>
                                        <p:strVal val="visible"/>
                                      </p:to>
                                    </p:set>
                                    <p:anim calcmode="lin" valueType="num">
                                      <p:cBhvr additive="base">
                                        <p:cTn id="11" dur="500" fill="hold"/>
                                        <p:tgtEl>
                                          <p:spTgt spid="2">
                                            <p:graphicEl>
                                              <a:dgm id="{43DBE818-C2CE-46D9-828E-1875B697116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43DBE818-C2CE-46D9-828E-1875B69711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normAutofit/>
          </a:bodyPr>
          <a:lstStyle/>
          <a:p>
            <a:pPr eaLnBrk="1" hangingPunct="1"/>
            <a:r>
              <a:rPr lang="en-US" altLang="en-US" dirty="0" smtClean="0"/>
              <a:t>Critical Challenges For All Students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32224257"/>
              </p:ext>
            </p:extLst>
          </p:nvPr>
        </p:nvGraphicFramePr>
        <p:xfrm>
          <a:off x="334963" y="1325563"/>
          <a:ext cx="8466137"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761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a:defRPr/>
            </a:pPr>
            <a:r>
              <a:rPr lang="en-US" dirty="0"/>
              <a:t>Tactics </a:t>
            </a:r>
            <a:r>
              <a:rPr lang="en-US" dirty="0" smtClean="0"/>
              <a:t>For Improving Access </a:t>
            </a:r>
            <a:br>
              <a:rPr lang="en-US" dirty="0" smtClean="0"/>
            </a:br>
            <a:r>
              <a:rPr lang="en-US" dirty="0" smtClean="0"/>
              <a:t>And Planning</a:t>
            </a:r>
            <a:endParaRPr lang="en-US" dirty="0"/>
          </a:p>
        </p:txBody>
      </p:sp>
    </p:spTree>
    <p:extLst>
      <p:ext uri="{BB962C8B-B14F-4D97-AF65-F5344CB8AC3E}">
        <p14:creationId xmlns:p14="http://schemas.microsoft.com/office/powerpoint/2010/main" val="2652074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eaLnBrk="1" hangingPunct="1"/>
            <a:r>
              <a:rPr lang="en-US" altLang="en-US" smtClean="0"/>
              <a:t>Institutional Challenges</a:t>
            </a:r>
          </a:p>
        </p:txBody>
      </p:sp>
      <p:sp>
        <p:nvSpPr>
          <p:cNvPr id="28674" name="Content Placeholder 2"/>
          <p:cNvSpPr>
            <a:spLocks noGrp="1"/>
          </p:cNvSpPr>
          <p:nvPr>
            <p:ph idx="1"/>
          </p:nvPr>
        </p:nvSpPr>
        <p:spPr>
          <a:prstGeom prst="rect">
            <a:avLst/>
          </a:prstGeom>
        </p:spPr>
        <p:txBody>
          <a:bodyPr>
            <a:normAutofit/>
          </a:bodyPr>
          <a:lstStyle/>
          <a:p>
            <a:pPr marL="342900" indent="-342900">
              <a:buFont typeface="Arial" panose="020B0604020202020204" pitchFamily="34" charset="0"/>
              <a:buChar char="•"/>
            </a:pPr>
            <a:r>
              <a:rPr lang="en-US" altLang="en-US" b="0" dirty="0">
                <a:solidFill>
                  <a:srgbClr val="576172"/>
                </a:solidFill>
              </a:rPr>
              <a:t>Ongoing fiscal </a:t>
            </a:r>
            <a:r>
              <a:rPr lang="en-US" altLang="en-US" b="0" dirty="0" smtClean="0">
                <a:solidFill>
                  <a:srgbClr val="576172"/>
                </a:solidFill>
              </a:rPr>
              <a:t>challenges</a:t>
            </a:r>
          </a:p>
          <a:p>
            <a:pPr marL="342900" indent="-342900" eaLnBrk="1" hangingPunct="1">
              <a:buFont typeface="Arial" panose="020B0604020202020204" pitchFamily="34" charset="0"/>
              <a:buChar char="•"/>
            </a:pPr>
            <a:r>
              <a:rPr lang="en-US" altLang="en-US" b="0" dirty="0" smtClean="0">
                <a:solidFill>
                  <a:srgbClr val="576172"/>
                </a:solidFill>
              </a:rPr>
              <a:t>Changing demographics</a:t>
            </a:r>
          </a:p>
          <a:p>
            <a:pPr marL="342900" indent="-342900" eaLnBrk="1" hangingPunct="1">
              <a:buFont typeface="Arial" panose="020B0604020202020204" pitchFamily="34" charset="0"/>
              <a:buChar char="•"/>
            </a:pPr>
            <a:r>
              <a:rPr lang="en-US" altLang="en-US" b="0" dirty="0" smtClean="0">
                <a:solidFill>
                  <a:srgbClr val="576172"/>
                </a:solidFill>
              </a:rPr>
              <a:t>Transparency</a:t>
            </a:r>
          </a:p>
          <a:p>
            <a:pPr marL="342900" indent="-342900" eaLnBrk="1" hangingPunct="1">
              <a:buFont typeface="Arial" panose="020B0604020202020204" pitchFamily="34" charset="0"/>
              <a:buChar char="•"/>
            </a:pPr>
            <a:r>
              <a:rPr lang="en-US" altLang="en-US" b="0" dirty="0" smtClean="0">
                <a:solidFill>
                  <a:srgbClr val="576172"/>
                </a:solidFill>
              </a:rPr>
              <a:t>Pressure to produce well-educated talent to meet workforce needs</a:t>
            </a:r>
          </a:p>
          <a:p>
            <a:pPr marL="342900" indent="-342900" eaLnBrk="1" hangingPunct="1">
              <a:buFont typeface="Arial" panose="020B0604020202020204" pitchFamily="34" charset="0"/>
              <a:buChar char="•"/>
            </a:pPr>
            <a:endParaRPr lang="en-US" altLang="en-US" b="0" dirty="0" smtClean="0">
              <a:solidFill>
                <a:srgbClr val="576172"/>
              </a:solidFill>
            </a:endParaRPr>
          </a:p>
          <a:p>
            <a:pPr marL="342900" indent="-342900" eaLnBrk="1" hangingPunct="1">
              <a:buFont typeface="Arial" panose="020B0604020202020204" pitchFamily="34" charset="0"/>
              <a:buChar char="•"/>
            </a:pPr>
            <a:r>
              <a:rPr lang="en-US" altLang="en-US" b="0" dirty="0" smtClean="0">
                <a:solidFill>
                  <a:srgbClr val="576172"/>
                </a:solidFill>
              </a:rPr>
              <a:t>Lack of services to identify, recruit, retain and graduate first-gen/low-income students</a:t>
            </a:r>
          </a:p>
          <a:p>
            <a:pPr marL="342900" indent="-342900">
              <a:buFont typeface="Arial" panose="020B0604020202020204" pitchFamily="34" charset="0"/>
              <a:buChar char="•"/>
            </a:pPr>
            <a:r>
              <a:rPr lang="en-US" altLang="en-US" b="0" dirty="0" smtClean="0">
                <a:solidFill>
                  <a:srgbClr val="576172"/>
                </a:solidFill>
              </a:rPr>
              <a:t>Increased </a:t>
            </a:r>
            <a:r>
              <a:rPr lang="en-US" altLang="en-US" b="0" dirty="0">
                <a:solidFill>
                  <a:srgbClr val="576172"/>
                </a:solidFill>
              </a:rPr>
              <a:t>educational attainment </a:t>
            </a:r>
            <a:r>
              <a:rPr lang="en-US" altLang="en-US" b="0" dirty="0" smtClean="0">
                <a:solidFill>
                  <a:srgbClr val="576172"/>
                </a:solidFill>
              </a:rPr>
              <a:t>gap</a:t>
            </a:r>
            <a:endParaRPr lang="en-US" altLang="en-US" b="0" dirty="0">
              <a:solidFill>
                <a:srgbClr val="576172"/>
              </a:solidFill>
            </a:endParaRPr>
          </a:p>
          <a:p>
            <a:pPr eaLnBrk="1" hangingPunct="1"/>
            <a:endParaRPr lang="en-US" altLang="en-US" dirty="0" smtClean="0"/>
          </a:p>
        </p:txBody>
      </p:sp>
      <p:cxnSp>
        <p:nvCxnSpPr>
          <p:cNvPr id="3" name="Straight Connector 2"/>
          <p:cNvCxnSpPr/>
          <p:nvPr/>
        </p:nvCxnSpPr>
        <p:spPr>
          <a:xfrm>
            <a:off x="467592" y="3706598"/>
            <a:ext cx="7543800" cy="0"/>
          </a:xfrm>
          <a:prstGeom prst="line">
            <a:avLst/>
          </a:prstGeom>
          <a:ln w="31750">
            <a:solidFill>
              <a:srgbClr val="60C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151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Finances </a:t>
            </a:r>
            <a:r>
              <a:rPr lang="en-US" dirty="0"/>
              <a:t>A</a:t>
            </a:r>
            <a:r>
              <a:rPr lang="en-US" dirty="0" smtClean="0"/>
              <a:t>re </a:t>
            </a:r>
            <a:r>
              <a:rPr lang="en-US" dirty="0"/>
              <a:t>A</a:t>
            </a:r>
            <a:r>
              <a:rPr lang="en-US" dirty="0" smtClean="0"/>
              <a:t>n </a:t>
            </a:r>
            <a:r>
              <a:rPr lang="en-US" dirty="0"/>
              <a:t>I</a:t>
            </a:r>
            <a:r>
              <a:rPr lang="en-US" dirty="0" smtClean="0"/>
              <a:t>ssue…</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64069268"/>
              </p:ext>
            </p:extLst>
          </p:nvPr>
        </p:nvGraphicFramePr>
        <p:xfrm>
          <a:off x="3467559" y="2070751"/>
          <a:ext cx="5257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1179448"/>
            <a:ext cx="8458200" cy="523220"/>
          </a:xfrm>
          <a:prstGeom prst="rect">
            <a:avLst/>
          </a:prstGeom>
          <a:noFill/>
        </p:spPr>
        <p:txBody>
          <a:bodyPr wrap="square" rtlCol="0">
            <a:spAutoFit/>
          </a:bodyPr>
          <a:lstStyle/>
          <a:p>
            <a:pPr lvl="0">
              <a:spcBef>
                <a:spcPct val="20000"/>
              </a:spcBef>
            </a:pPr>
            <a:r>
              <a:rPr lang="en-US" sz="2800" dirty="0">
                <a:solidFill>
                  <a:srgbClr val="576172"/>
                </a:solidFill>
                <a:latin typeface="Arial" panose="020B0604020202020204" pitchFamily="34" charset="0"/>
                <a:cs typeface="Arial" panose="020B0604020202020204" pitchFamily="34" charset="0"/>
              </a:rPr>
              <a:t>Consider shifting your search hierarchy:</a:t>
            </a:r>
          </a:p>
        </p:txBody>
      </p:sp>
      <p:graphicFrame>
        <p:nvGraphicFramePr>
          <p:cNvPr id="6" name="Content Placeholder 3"/>
          <p:cNvGraphicFramePr>
            <a:graphicFrameLocks/>
          </p:cNvGraphicFramePr>
          <p:nvPr>
            <p:extLst>
              <p:ext uri="{D42A27DB-BD31-4B8C-83A1-F6EECF244321}">
                <p14:modId xmlns:p14="http://schemas.microsoft.com/office/powerpoint/2010/main" val="4046884548"/>
              </p:ext>
            </p:extLst>
          </p:nvPr>
        </p:nvGraphicFramePr>
        <p:xfrm>
          <a:off x="-609600" y="1865248"/>
          <a:ext cx="4495800" cy="42211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021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Tips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0" dirty="0" smtClean="0">
                <a:solidFill>
                  <a:srgbClr val="576172"/>
                </a:solidFill>
                <a:latin typeface="Arial" panose="020B0604020202020204" pitchFamily="34" charset="0"/>
                <a:cs typeface="Arial" panose="020B0604020202020204" pitchFamily="34" charset="0"/>
              </a:rPr>
              <a:t>Be intentional</a:t>
            </a:r>
          </a:p>
          <a:p>
            <a:pPr marL="342900" indent="-342900">
              <a:buFont typeface="Arial" panose="020B0604020202020204" pitchFamily="34" charset="0"/>
              <a:buChar char="•"/>
            </a:pPr>
            <a:r>
              <a:rPr lang="en-US" b="0" dirty="0" smtClean="0">
                <a:solidFill>
                  <a:srgbClr val="576172"/>
                </a:solidFill>
                <a:latin typeface="Arial" panose="020B0604020202020204" pitchFamily="34" charset="0"/>
                <a:cs typeface="Arial" panose="020B0604020202020204" pitchFamily="34" charset="0"/>
              </a:rPr>
              <a:t>Use existing resources and channels</a:t>
            </a:r>
          </a:p>
          <a:p>
            <a:pPr marL="342900" indent="-342900">
              <a:buFont typeface="Arial" panose="020B0604020202020204" pitchFamily="34" charset="0"/>
              <a:buChar char="•"/>
            </a:pPr>
            <a:r>
              <a:rPr lang="en-US" b="0" dirty="0">
                <a:solidFill>
                  <a:srgbClr val="576172"/>
                </a:solidFill>
                <a:latin typeface="Arial" panose="020B0604020202020204" pitchFamily="34" charset="0"/>
                <a:cs typeface="Arial" panose="020B0604020202020204" pitchFamily="34" charset="0"/>
              </a:rPr>
              <a:t>I</a:t>
            </a:r>
            <a:r>
              <a:rPr lang="en-US" b="0" dirty="0" smtClean="0">
                <a:solidFill>
                  <a:srgbClr val="576172"/>
                </a:solidFill>
                <a:latin typeface="Arial" panose="020B0604020202020204" pitchFamily="34" charset="0"/>
                <a:cs typeface="Arial" panose="020B0604020202020204" pitchFamily="34" charset="0"/>
              </a:rPr>
              <a:t>dentify new channels</a:t>
            </a:r>
          </a:p>
          <a:p>
            <a:pPr marL="342900" indent="-342900">
              <a:buFont typeface="Arial" panose="020B0604020202020204" pitchFamily="34" charset="0"/>
              <a:buChar char="•"/>
            </a:pPr>
            <a:r>
              <a:rPr lang="en-US" b="0" dirty="0" smtClean="0">
                <a:solidFill>
                  <a:srgbClr val="576172"/>
                </a:solidFill>
                <a:latin typeface="Arial" panose="020B0604020202020204" pitchFamily="34" charset="0"/>
                <a:cs typeface="Arial" panose="020B0604020202020204" pitchFamily="34" charset="0"/>
              </a:rPr>
              <a:t>Sprinkle small sound-bites frequently to help consistently reinforce messaging</a:t>
            </a:r>
          </a:p>
          <a:p>
            <a:pPr marL="342900" indent="-342900">
              <a:buFont typeface="Arial" panose="020B0604020202020204" pitchFamily="34" charset="0"/>
              <a:buChar char="•"/>
            </a:pPr>
            <a:endParaRPr lang="en-US" b="0" dirty="0">
              <a:solidFill>
                <a:srgbClr val="5761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0" dirty="0" smtClean="0">
                <a:solidFill>
                  <a:srgbClr val="576172"/>
                </a:solidFill>
                <a:latin typeface="Arial" panose="020B0604020202020204" pitchFamily="34" charset="0"/>
                <a:cs typeface="Arial" panose="020B0604020202020204" pitchFamily="34" charset="0"/>
              </a:rPr>
              <a:t>Understand your demographics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02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a:prstGeom prst="rect">
            <a:avLst/>
          </a:prstGeom>
        </p:spPr>
        <p:txBody>
          <a:bodyPr>
            <a:normAutofit/>
          </a:bodyPr>
          <a:lstStyle/>
          <a:p>
            <a:pPr marL="342900" indent="-342900">
              <a:buFont typeface="Arial" panose="020B0604020202020204" pitchFamily="34" charset="0"/>
              <a:buChar char="•"/>
            </a:pPr>
            <a:r>
              <a:rPr lang="en-US" b="0" dirty="0" smtClean="0">
                <a:solidFill>
                  <a:srgbClr val="576172"/>
                </a:solidFill>
              </a:rPr>
              <a:t>Partner with community based organizations</a:t>
            </a:r>
          </a:p>
          <a:p>
            <a:pPr marL="342900" indent="-342900">
              <a:buFont typeface="Arial" panose="020B0604020202020204" pitchFamily="34" charset="0"/>
              <a:buChar char="•"/>
            </a:pPr>
            <a:r>
              <a:rPr lang="en-US" b="0" dirty="0" smtClean="0">
                <a:solidFill>
                  <a:srgbClr val="576172"/>
                </a:solidFill>
              </a:rPr>
              <a:t>Hold events/provide information for both parents </a:t>
            </a:r>
            <a:r>
              <a:rPr lang="en-US" b="0" i="1" dirty="0" smtClean="0">
                <a:solidFill>
                  <a:srgbClr val="576172"/>
                </a:solidFill>
              </a:rPr>
              <a:t>and</a:t>
            </a:r>
            <a:r>
              <a:rPr lang="en-US" b="0" dirty="0" smtClean="0">
                <a:solidFill>
                  <a:srgbClr val="576172"/>
                </a:solidFill>
              </a:rPr>
              <a:t> students</a:t>
            </a:r>
          </a:p>
          <a:p>
            <a:pPr marL="800100" lvl="1" indent="-342900">
              <a:buClrTx/>
              <a:buFont typeface="Wingdings" panose="05000000000000000000" pitchFamily="2" charset="2"/>
              <a:buChar char="Ø"/>
            </a:pPr>
            <a:r>
              <a:rPr lang="en-US" sz="2000" dirty="0" smtClean="0"/>
              <a:t>Consider language issues</a:t>
            </a:r>
          </a:p>
          <a:p>
            <a:pPr marL="342900" indent="-342900">
              <a:buFont typeface="Arial" panose="020B0604020202020204" pitchFamily="34" charset="0"/>
              <a:buChar char="•"/>
            </a:pPr>
            <a:r>
              <a:rPr lang="en-US" b="0" dirty="0" smtClean="0">
                <a:solidFill>
                  <a:srgbClr val="576172"/>
                </a:solidFill>
              </a:rPr>
              <a:t>Create checklists for important to-dos</a:t>
            </a:r>
          </a:p>
          <a:p>
            <a:pPr marL="342900" indent="-342900">
              <a:buFont typeface="Arial" panose="020B0604020202020204" pitchFamily="34" charset="0"/>
              <a:buChar char="•"/>
            </a:pPr>
            <a:r>
              <a:rPr lang="en-US" b="0" dirty="0" smtClean="0">
                <a:solidFill>
                  <a:srgbClr val="576172"/>
                </a:solidFill>
              </a:rPr>
              <a:t>Include financial aid/scholarship information in admission presentations</a:t>
            </a:r>
          </a:p>
          <a:p>
            <a:pPr marL="342900" indent="-342900">
              <a:buFont typeface="Arial" panose="020B0604020202020204" pitchFamily="34" charset="0"/>
              <a:buChar char="•"/>
            </a:pPr>
            <a:r>
              <a:rPr lang="en-US" b="0" dirty="0" smtClean="0">
                <a:solidFill>
                  <a:srgbClr val="576172"/>
                </a:solidFill>
              </a:rPr>
              <a:t>Hold “fly-ins” or other recruitment events</a:t>
            </a:r>
          </a:p>
          <a:p>
            <a:pPr marL="800100" lvl="1" indent="-342900">
              <a:buClrTx/>
              <a:buFont typeface="Wingdings" panose="05000000000000000000" pitchFamily="2" charset="2"/>
              <a:buChar char="Ø"/>
            </a:pPr>
            <a:r>
              <a:rPr lang="en-US" sz="2000" dirty="0" smtClean="0"/>
              <a:t>Include all support opportunities for “college is possible” ideal</a:t>
            </a:r>
          </a:p>
        </p:txBody>
      </p:sp>
    </p:spTree>
    <p:extLst>
      <p:ext uri="{BB962C8B-B14F-4D97-AF65-F5344CB8AC3E}">
        <p14:creationId xmlns:p14="http://schemas.microsoft.com/office/powerpoint/2010/main" val="1443389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The Conversation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smtClean="0">
                <a:solidFill>
                  <a:srgbClr val="576172"/>
                </a:solidFill>
              </a:rPr>
              <a:t>The earlier the better</a:t>
            </a:r>
          </a:p>
          <a:p>
            <a:pPr marL="342900" indent="-342900">
              <a:buFont typeface="Arial" panose="020B0604020202020204" pitchFamily="34" charset="0"/>
              <a:buChar char="•"/>
            </a:pPr>
            <a:r>
              <a:rPr lang="en-US" b="0" dirty="0" smtClean="0">
                <a:solidFill>
                  <a:srgbClr val="576172"/>
                </a:solidFill>
              </a:rPr>
              <a:t>Parents and mentors need to be part of the conversation</a:t>
            </a:r>
          </a:p>
          <a:p>
            <a:pPr marL="342900" indent="-342900">
              <a:buFont typeface="Arial" panose="020B0604020202020204" pitchFamily="34" charset="0"/>
              <a:buChar char="•"/>
            </a:pPr>
            <a:r>
              <a:rPr lang="en-US" b="0" dirty="0" smtClean="0">
                <a:solidFill>
                  <a:srgbClr val="576172"/>
                </a:solidFill>
              </a:rPr>
              <a:t>Parent nights, PTA meetings, other gatherings of parents (prior to athletic events, theatre, music recitals – be creative!)</a:t>
            </a:r>
            <a:endParaRPr lang="en-US" b="0" dirty="0">
              <a:solidFill>
                <a:srgbClr val="576172"/>
              </a:solidFill>
            </a:endParaRPr>
          </a:p>
        </p:txBody>
      </p:sp>
    </p:spTree>
    <p:extLst>
      <p:ext uri="{BB962C8B-B14F-4D97-AF65-F5344CB8AC3E}">
        <p14:creationId xmlns:p14="http://schemas.microsoft.com/office/powerpoint/2010/main" val="64656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a:bodyPr>
          <a:lstStyle/>
          <a:p>
            <a:pPr eaLnBrk="1" fontAlgn="auto" hangingPunct="1">
              <a:spcAft>
                <a:spcPts val="0"/>
              </a:spcAft>
              <a:defRPr/>
            </a:pPr>
            <a:r>
              <a:rPr lang="en-US" dirty="0" smtClean="0">
                <a:ea typeface="+mj-ea"/>
              </a:rPr>
              <a:t>The need for economic competency</a:t>
            </a:r>
          </a:p>
        </p:txBody>
      </p:sp>
    </p:spTree>
    <p:extLst>
      <p:ext uri="{BB962C8B-B14F-4D97-AF65-F5344CB8AC3E}">
        <p14:creationId xmlns:p14="http://schemas.microsoft.com/office/powerpoint/2010/main" val="4191627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ISACorps</a:t>
            </a:r>
            <a:endParaRPr lang="en-US" dirty="0"/>
          </a:p>
        </p:txBody>
      </p:sp>
    </p:spTree>
    <p:extLst>
      <p:ext uri="{BB962C8B-B14F-4D97-AF65-F5344CB8AC3E}">
        <p14:creationId xmlns:p14="http://schemas.microsoft.com/office/powerpoint/2010/main" val="2790160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ISACorps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smtClean="0">
                <a:solidFill>
                  <a:srgbClr val="576172"/>
                </a:solidFill>
              </a:rPr>
              <a:t>Near peer mentors</a:t>
            </a:r>
          </a:p>
          <a:p>
            <a:pPr marL="342900" indent="-342900">
              <a:buFont typeface="Arial" panose="020B0604020202020204" pitchFamily="34" charset="0"/>
              <a:buChar char="•"/>
            </a:pPr>
            <a:r>
              <a:rPr lang="en-US" b="0" dirty="0" smtClean="0">
                <a:solidFill>
                  <a:srgbClr val="576172"/>
                </a:solidFill>
              </a:rPr>
              <a:t>Recent college graduates</a:t>
            </a:r>
          </a:p>
          <a:p>
            <a:pPr marL="342900" indent="-342900">
              <a:buFont typeface="Arial" panose="020B0604020202020204" pitchFamily="34" charset="0"/>
              <a:buChar char="•"/>
            </a:pPr>
            <a:r>
              <a:rPr lang="en-US" b="0" dirty="0" smtClean="0">
                <a:solidFill>
                  <a:srgbClr val="576172"/>
                </a:solidFill>
              </a:rPr>
              <a:t>Placed in every community college district in the state</a:t>
            </a:r>
          </a:p>
          <a:p>
            <a:pPr marL="342900" indent="-342900">
              <a:buFont typeface="Arial" panose="020B0604020202020204" pitchFamily="34" charset="0"/>
              <a:buChar char="•"/>
            </a:pPr>
            <a:r>
              <a:rPr lang="en-US" b="0" dirty="0" smtClean="0">
                <a:solidFill>
                  <a:srgbClr val="576172"/>
                </a:solidFill>
              </a:rPr>
              <a:t>Complete financial aid certification prior to service</a:t>
            </a:r>
          </a:p>
          <a:p>
            <a:pPr marL="342900" indent="-342900">
              <a:buFont typeface="Arial" panose="020B0604020202020204" pitchFamily="34" charset="0"/>
              <a:buChar char="•"/>
            </a:pPr>
            <a:r>
              <a:rPr lang="en-US" b="0" dirty="0" smtClean="0">
                <a:solidFill>
                  <a:srgbClr val="576172"/>
                </a:solidFill>
              </a:rPr>
              <a:t>Serve two </a:t>
            </a:r>
            <a:r>
              <a:rPr lang="en-US" b="0" smtClean="0">
                <a:solidFill>
                  <a:srgbClr val="576172"/>
                </a:solidFill>
              </a:rPr>
              <a:t>year commitments</a:t>
            </a:r>
            <a:endParaRPr lang="en-US" b="0" dirty="0" smtClean="0">
              <a:solidFill>
                <a:srgbClr val="576172"/>
              </a:solidFill>
            </a:endParaRPr>
          </a:p>
          <a:p>
            <a:pPr marL="342900" indent="-342900">
              <a:buFont typeface="Arial" panose="020B0604020202020204" pitchFamily="34" charset="0"/>
              <a:buChar char="•"/>
            </a:pPr>
            <a:r>
              <a:rPr lang="en-US" b="0" dirty="0" smtClean="0">
                <a:solidFill>
                  <a:srgbClr val="576172"/>
                </a:solidFill>
              </a:rPr>
              <a:t>Trained to help students with college planning including:</a:t>
            </a:r>
          </a:p>
          <a:p>
            <a:pPr marL="800100" lvl="1" indent="-342900">
              <a:buFont typeface="Arial" panose="020B0604020202020204" pitchFamily="34" charset="0"/>
              <a:buChar char="•"/>
            </a:pPr>
            <a:r>
              <a:rPr lang="en-US" dirty="0" smtClean="0"/>
              <a:t>FAFSA Completion</a:t>
            </a:r>
          </a:p>
          <a:p>
            <a:pPr marL="800100" lvl="1" indent="-342900">
              <a:buFont typeface="Arial" panose="020B0604020202020204" pitchFamily="34" charset="0"/>
              <a:buChar char="•"/>
            </a:pPr>
            <a:r>
              <a:rPr lang="en-US" b="0" dirty="0" smtClean="0">
                <a:solidFill>
                  <a:srgbClr val="576172"/>
                </a:solidFill>
              </a:rPr>
              <a:t>Admission process</a:t>
            </a:r>
          </a:p>
          <a:p>
            <a:pPr marL="800100" lvl="1" indent="-342900">
              <a:buFont typeface="Arial" panose="020B0604020202020204" pitchFamily="34" charset="0"/>
              <a:buChar char="•"/>
            </a:pPr>
            <a:r>
              <a:rPr lang="en-US" dirty="0" smtClean="0"/>
              <a:t>Financial literacy</a:t>
            </a:r>
          </a:p>
        </p:txBody>
      </p:sp>
    </p:spTree>
    <p:extLst>
      <p:ext uri="{BB962C8B-B14F-4D97-AF65-F5344CB8AC3E}">
        <p14:creationId xmlns:p14="http://schemas.microsoft.com/office/powerpoint/2010/main" val="4031138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Saltmoney.org</a:t>
            </a:r>
            <a:endParaRPr lang="en-US" dirty="0"/>
          </a:p>
        </p:txBody>
      </p:sp>
    </p:spTree>
    <p:extLst>
      <p:ext uri="{BB962C8B-B14F-4D97-AF65-F5344CB8AC3E}">
        <p14:creationId xmlns:p14="http://schemas.microsoft.com/office/powerpoint/2010/main" val="121625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342900" y="323850"/>
            <a:ext cx="731023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Narrow" panose="020B0606020202030204" pitchFamily="34" charset="0"/>
                <a:cs typeface="Arial" panose="020B0604020202020204" pitchFamily="34" charset="0"/>
              </a:rPr>
              <a:t>Saltmoney.org</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028700"/>
            <a:ext cx="1726097" cy="248126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470" y="3295645"/>
            <a:ext cx="1750453" cy="23883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028699"/>
            <a:ext cx="1810434" cy="248126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470" y="3295644"/>
            <a:ext cx="1750453" cy="25240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030084"/>
            <a:ext cx="1817043" cy="260846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176" y="3295645"/>
            <a:ext cx="1796662" cy="252409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1009650"/>
            <a:ext cx="1919982" cy="260508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9261" y="3295643"/>
            <a:ext cx="1796662" cy="259072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186690" y="-990600"/>
            <a:ext cx="5984176" cy="7104362"/>
            <a:chOff x="660082" y="2444577"/>
            <a:chExt cx="5984176" cy="7104362"/>
          </a:xfrm>
        </p:grpSpPr>
        <p:grpSp>
          <p:nvGrpSpPr>
            <p:cNvPr id="6" name="Group 5"/>
            <p:cNvGrpSpPr/>
            <p:nvPr/>
          </p:nvGrpSpPr>
          <p:grpSpPr>
            <a:xfrm>
              <a:off x="660082" y="2444577"/>
              <a:ext cx="5984176" cy="7104362"/>
              <a:chOff x="562055" y="1600200"/>
              <a:chExt cx="5984176" cy="7104362"/>
            </a:xfrm>
          </p:grpSpPr>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055" y="3509965"/>
                <a:ext cx="5984176" cy="519459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495800" y="1600200"/>
                <a:ext cx="1371600" cy="711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2417" y="4922041"/>
              <a:ext cx="1693069" cy="78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Oval 3"/>
          <p:cNvSpPr/>
          <p:nvPr/>
        </p:nvSpPr>
        <p:spPr>
          <a:xfrm>
            <a:off x="186690" y="2659058"/>
            <a:ext cx="946785" cy="409575"/>
          </a:xfrm>
          <a:prstGeom prst="ellipse">
            <a:avLst/>
          </a:prstGeom>
          <a:noFill/>
          <a:ln w="19050">
            <a:solidFill>
              <a:srgbClr val="EC00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133475" y="2651120"/>
            <a:ext cx="1215390" cy="409575"/>
          </a:xfrm>
          <a:prstGeom prst="ellipse">
            <a:avLst/>
          </a:prstGeom>
          <a:noFill/>
          <a:ln w="19050">
            <a:solidFill>
              <a:srgbClr val="EC00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348865" y="2651119"/>
            <a:ext cx="946785" cy="409575"/>
          </a:xfrm>
          <a:prstGeom prst="ellipse">
            <a:avLst/>
          </a:prstGeom>
          <a:noFill/>
          <a:ln w="19050">
            <a:solidFill>
              <a:srgbClr val="EC00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196590" y="2659058"/>
            <a:ext cx="946785" cy="409575"/>
          </a:xfrm>
          <a:prstGeom prst="ellipse">
            <a:avLst/>
          </a:prstGeom>
          <a:noFill/>
          <a:ln w="19050">
            <a:solidFill>
              <a:srgbClr val="EC00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1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2051"/>
                                        </p:tgtEl>
                                        <p:attrNameLst>
                                          <p:attrName>style.visibility</p:attrName>
                                        </p:attrNameLst>
                                      </p:cBhvr>
                                      <p:to>
                                        <p:strVal val="visible"/>
                                      </p:to>
                                    </p:set>
                                    <p:anim calcmode="lin" valueType="num">
                                      <p:cBhvr additive="base">
                                        <p:cTn id="10" dur="500" fill="hold"/>
                                        <p:tgtEl>
                                          <p:spTgt spid="2051"/>
                                        </p:tgtEl>
                                        <p:attrNameLst>
                                          <p:attrName>ppt_x</p:attrName>
                                        </p:attrNameLst>
                                      </p:cBhvr>
                                      <p:tavLst>
                                        <p:tav tm="0">
                                          <p:val>
                                            <p:strVal val="#ppt_x"/>
                                          </p:val>
                                        </p:tav>
                                        <p:tav tm="100000">
                                          <p:val>
                                            <p:strVal val="#ppt_x"/>
                                          </p:val>
                                        </p:tav>
                                      </p:tavLst>
                                    </p:anim>
                                    <p:anim calcmode="lin" valueType="num">
                                      <p:cBhvr additive="base">
                                        <p:cTn id="11" dur="500" fill="hold"/>
                                        <p:tgtEl>
                                          <p:spTgt spid="205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00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2" presetClass="entr" presetSubtype="4" fill="hold" nodeType="afterEffect">
                                  <p:stCondLst>
                                    <p:cond delay="100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ppt_x"/>
                                          </p:val>
                                        </p:tav>
                                        <p:tav tm="100000">
                                          <p:val>
                                            <p:strVal val="#ppt_x"/>
                                          </p:val>
                                        </p:tav>
                                      </p:tavLst>
                                    </p:anim>
                                    <p:anim calcmode="lin" valueType="num">
                                      <p:cBhvr additive="base">
                                        <p:cTn id="24" dur="500" fill="hold"/>
                                        <p:tgtEl>
                                          <p:spTgt spid="20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 fill="hold"/>
                                        <p:tgtEl>
                                          <p:spTgt spid="2054"/>
                                        </p:tgtEl>
                                        <p:attrNameLst>
                                          <p:attrName>ppt_x</p:attrName>
                                        </p:attrNameLst>
                                      </p:cBhvr>
                                      <p:tavLst>
                                        <p:tav tm="0">
                                          <p:val>
                                            <p:strVal val="#ppt_x"/>
                                          </p:val>
                                        </p:tav>
                                        <p:tav tm="100000">
                                          <p:val>
                                            <p:strVal val="#ppt_x"/>
                                          </p:val>
                                        </p:tav>
                                      </p:tavLst>
                                    </p:anim>
                                    <p:anim calcmode="lin" valueType="num">
                                      <p:cBhvr additive="base">
                                        <p:cTn id="2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0"/>
                            </p:stCondLst>
                            <p:childTnLst>
                              <p:par>
                                <p:cTn id="34" presetID="2" presetClass="entr" presetSubtype="4" fill="hold" nodeType="afterEffect">
                                  <p:stCondLst>
                                    <p:cond delay="1000"/>
                                  </p:stCondLst>
                                  <p:childTnLst>
                                    <p:set>
                                      <p:cBhvr>
                                        <p:cTn id="35" dur="1" fill="hold">
                                          <p:stCondLst>
                                            <p:cond delay="0"/>
                                          </p:stCondLst>
                                        </p:cTn>
                                        <p:tgtEl>
                                          <p:spTgt spid="2055"/>
                                        </p:tgtEl>
                                        <p:attrNameLst>
                                          <p:attrName>style.visibility</p:attrName>
                                        </p:attrNameLst>
                                      </p:cBhvr>
                                      <p:to>
                                        <p:strVal val="visible"/>
                                      </p:to>
                                    </p:set>
                                    <p:anim calcmode="lin" valueType="num">
                                      <p:cBhvr additive="base">
                                        <p:cTn id="36" dur="500" fill="hold"/>
                                        <p:tgtEl>
                                          <p:spTgt spid="2055"/>
                                        </p:tgtEl>
                                        <p:attrNameLst>
                                          <p:attrName>ppt_x</p:attrName>
                                        </p:attrNameLst>
                                      </p:cBhvr>
                                      <p:tavLst>
                                        <p:tav tm="0">
                                          <p:val>
                                            <p:strVal val="#ppt_x"/>
                                          </p:val>
                                        </p:tav>
                                        <p:tav tm="100000">
                                          <p:val>
                                            <p:strVal val="#ppt_x"/>
                                          </p:val>
                                        </p:tav>
                                      </p:tavLst>
                                    </p:anim>
                                    <p:anim calcmode="lin" valueType="num">
                                      <p:cBhvr additive="base">
                                        <p:cTn id="37" dur="500" fill="hold"/>
                                        <p:tgtEl>
                                          <p:spTgt spid="205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2056"/>
                                        </p:tgtEl>
                                        <p:attrNameLst>
                                          <p:attrName>style.visibility</p:attrName>
                                        </p:attrNameLst>
                                      </p:cBhvr>
                                      <p:to>
                                        <p:strVal val="visible"/>
                                      </p:to>
                                    </p:set>
                                    <p:anim calcmode="lin" valueType="num">
                                      <p:cBhvr additive="base">
                                        <p:cTn id="40" dur="500" fill="hold"/>
                                        <p:tgtEl>
                                          <p:spTgt spid="2056"/>
                                        </p:tgtEl>
                                        <p:attrNameLst>
                                          <p:attrName>ppt_x</p:attrName>
                                        </p:attrNameLst>
                                      </p:cBhvr>
                                      <p:tavLst>
                                        <p:tav tm="0">
                                          <p:val>
                                            <p:strVal val="#ppt_x"/>
                                          </p:val>
                                        </p:tav>
                                        <p:tav tm="100000">
                                          <p:val>
                                            <p:strVal val="#ppt_x"/>
                                          </p:val>
                                        </p:tav>
                                      </p:tavLst>
                                    </p:anim>
                                    <p:anim calcmode="lin" valueType="num">
                                      <p:cBhvr additive="base">
                                        <p:cTn id="41"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par>
                          <p:cTn id="46" fill="hold">
                            <p:stCondLst>
                              <p:cond delay="0"/>
                            </p:stCondLst>
                            <p:childTnLst>
                              <p:par>
                                <p:cTn id="47" presetID="2" presetClass="entr" presetSubtype="4" fill="hold" nodeType="afterEffect">
                                  <p:stCondLst>
                                    <p:cond delay="1000"/>
                                  </p:stCondLst>
                                  <p:childTnLst>
                                    <p:set>
                                      <p:cBhvr>
                                        <p:cTn id="48" dur="1" fill="hold">
                                          <p:stCondLst>
                                            <p:cond delay="0"/>
                                          </p:stCondLst>
                                        </p:cTn>
                                        <p:tgtEl>
                                          <p:spTgt spid="2057"/>
                                        </p:tgtEl>
                                        <p:attrNameLst>
                                          <p:attrName>style.visibility</p:attrName>
                                        </p:attrNameLst>
                                      </p:cBhvr>
                                      <p:to>
                                        <p:strVal val="visible"/>
                                      </p:to>
                                    </p:set>
                                    <p:anim calcmode="lin" valueType="num">
                                      <p:cBhvr additive="base">
                                        <p:cTn id="49" dur="500" fill="hold"/>
                                        <p:tgtEl>
                                          <p:spTgt spid="2057"/>
                                        </p:tgtEl>
                                        <p:attrNameLst>
                                          <p:attrName>ppt_x</p:attrName>
                                        </p:attrNameLst>
                                      </p:cBhvr>
                                      <p:tavLst>
                                        <p:tav tm="0">
                                          <p:val>
                                            <p:strVal val="#ppt_x"/>
                                          </p:val>
                                        </p:tav>
                                        <p:tav tm="100000">
                                          <p:val>
                                            <p:strVal val="#ppt_x"/>
                                          </p:val>
                                        </p:tav>
                                      </p:tavLst>
                                    </p:anim>
                                    <p:anim calcmode="lin" valueType="num">
                                      <p:cBhvr additive="base">
                                        <p:cTn id="50" dur="500" fill="hold"/>
                                        <p:tgtEl>
                                          <p:spTgt spid="205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1000"/>
                                  </p:stCondLst>
                                  <p:childTnLst>
                                    <p:set>
                                      <p:cBhvr>
                                        <p:cTn id="52" dur="1" fill="hold">
                                          <p:stCondLst>
                                            <p:cond delay="0"/>
                                          </p:stCondLst>
                                        </p:cTn>
                                        <p:tgtEl>
                                          <p:spTgt spid="2058"/>
                                        </p:tgtEl>
                                        <p:attrNameLst>
                                          <p:attrName>style.visibility</p:attrName>
                                        </p:attrNameLst>
                                      </p:cBhvr>
                                      <p:to>
                                        <p:strVal val="visible"/>
                                      </p:to>
                                    </p:set>
                                    <p:anim calcmode="lin" valueType="num">
                                      <p:cBhvr additive="base">
                                        <p:cTn id="53" dur="500" fill="hold"/>
                                        <p:tgtEl>
                                          <p:spTgt spid="2058"/>
                                        </p:tgtEl>
                                        <p:attrNameLst>
                                          <p:attrName>ppt_x</p:attrName>
                                        </p:attrNameLst>
                                      </p:cBhvr>
                                      <p:tavLst>
                                        <p:tav tm="0">
                                          <p:val>
                                            <p:strVal val="#ppt_x"/>
                                          </p:val>
                                        </p:tav>
                                        <p:tav tm="100000">
                                          <p:val>
                                            <p:strVal val="#ppt_x"/>
                                          </p:val>
                                        </p:tav>
                                      </p:tavLst>
                                    </p:anim>
                                    <p:anim calcmode="lin" valueType="num">
                                      <p:cBhvr additive="base">
                                        <p:cTn id="5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38167"/>
            <a:ext cx="6255848" cy="519582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362" name="Slide Number Placeholder 5"/>
          <p:cNvSpPr txBox="1">
            <a:spLocks/>
          </p:cNvSpPr>
          <p:nvPr/>
        </p:nvSpPr>
        <p:spPr bwMode="auto">
          <a:xfrm>
            <a:off x="3048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eaLnBrk="1" hangingPunct="1">
              <a:spcBef>
                <a:spcPct val="0"/>
              </a:spcBef>
            </a:pPr>
            <a:fld id="{C0EE209F-514E-45A3-ABB9-DFA8935201B8}" type="slidenum">
              <a:rPr lang="en-US" altLang="en-US" sz="1600">
                <a:latin typeface="Arial Narrow" pitchFamily="34" charset="0"/>
              </a:rPr>
              <a:pPr eaLnBrk="1" hangingPunct="1">
                <a:spcBef>
                  <a:spcPct val="0"/>
                </a:spcBef>
              </a:pPr>
              <a:t>34</a:t>
            </a:fld>
            <a:endParaRPr lang="en-US" altLang="en-US" sz="1600">
              <a:latin typeface="Arial Narrow" pitchFamily="34" charset="0"/>
            </a:endParaRPr>
          </a:p>
        </p:txBody>
      </p:sp>
      <p:sp>
        <p:nvSpPr>
          <p:cNvPr id="15364" name="TextBox 1"/>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algn="r" eaLnBrk="1" hangingPunct="1">
              <a:spcBef>
                <a:spcPct val="0"/>
              </a:spcBef>
            </a:pPr>
            <a:r>
              <a:rPr lang="en-US" altLang="en-US" sz="1200" b="0">
                <a:latin typeface="Arial Narrow" pitchFamily="34" charset="0"/>
              </a:rPr>
              <a:t>SALT CREATED BY AMERICAN STUDENT ASSISTANCE</a:t>
            </a:r>
          </a:p>
        </p:txBody>
      </p:sp>
      <p:pic>
        <p:nvPicPr>
          <p:cNvPr id="36866" name="Picture 2"/>
          <p:cNvPicPr>
            <a:picLocks noChangeAspect="1" noChangeArrowheads="1"/>
          </p:cNvPicPr>
          <p:nvPr/>
        </p:nvPicPr>
        <p:blipFill>
          <a:blip r:embed="rId4"/>
          <a:srcRect/>
          <a:stretch>
            <a:fillRect/>
          </a:stretch>
        </p:blipFill>
        <p:spPr bwMode="auto">
          <a:xfrm>
            <a:off x="6009481" y="1159727"/>
            <a:ext cx="2459038" cy="35083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Scholarship Search</a:t>
            </a:r>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85747"/>
            <a:ext cx="7620000" cy="5048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746125"/>
            <a:ext cx="6257559" cy="56102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829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27281"/>
            <a:ext cx="6255848" cy="519582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386" name="Slide Number Placeholder 5"/>
          <p:cNvSpPr txBox="1">
            <a:spLocks/>
          </p:cNvSpPr>
          <p:nvPr/>
        </p:nvSpPr>
        <p:spPr bwMode="auto">
          <a:xfrm>
            <a:off x="3048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eaLnBrk="1" hangingPunct="1">
              <a:spcBef>
                <a:spcPct val="0"/>
              </a:spcBef>
            </a:pPr>
            <a:fld id="{DDA48306-8D41-47E7-9DDA-A7F9E9A6E8E7}" type="slidenum">
              <a:rPr lang="en-US" altLang="en-US" sz="1600">
                <a:latin typeface="Arial Narrow" pitchFamily="34" charset="0"/>
              </a:rPr>
              <a:pPr eaLnBrk="1" hangingPunct="1">
                <a:spcBef>
                  <a:spcPct val="0"/>
                </a:spcBef>
              </a:pPr>
              <a:t>35</a:t>
            </a:fld>
            <a:endParaRPr lang="en-US" altLang="en-US" sz="1600">
              <a:latin typeface="Arial Narrow" pitchFamily="34" charset="0"/>
            </a:endParaRPr>
          </a:p>
        </p:txBody>
      </p:sp>
      <p:sp>
        <p:nvSpPr>
          <p:cNvPr id="16388" name="TextBox 1"/>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algn="r" eaLnBrk="1" hangingPunct="1">
              <a:spcBef>
                <a:spcPct val="0"/>
              </a:spcBef>
            </a:pPr>
            <a:r>
              <a:rPr lang="en-US" altLang="en-US" sz="1200" b="0">
                <a:latin typeface="Arial Narrow" pitchFamily="34" charset="0"/>
              </a:rPr>
              <a:t>SALT CREATED BY AMERICAN STUDENT ASSISTANCE</a:t>
            </a:r>
          </a:p>
        </p:txBody>
      </p:sp>
      <p:pic>
        <p:nvPicPr>
          <p:cNvPr id="37890" name="Picture 2"/>
          <p:cNvPicPr>
            <a:picLocks noChangeAspect="1" noChangeArrowheads="1"/>
          </p:cNvPicPr>
          <p:nvPr/>
        </p:nvPicPr>
        <p:blipFill>
          <a:blip r:embed="rId4"/>
          <a:srcRect/>
          <a:stretch>
            <a:fillRect/>
          </a:stretch>
        </p:blipFill>
        <p:spPr bwMode="auto">
          <a:xfrm>
            <a:off x="6032726" y="1164771"/>
            <a:ext cx="2571750" cy="36480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7891" name="Picture 3"/>
          <p:cNvPicPr>
            <a:picLocks noChangeAspect="1" noChangeArrowheads="1"/>
          </p:cNvPicPr>
          <p:nvPr/>
        </p:nvPicPr>
        <p:blipFill>
          <a:blip r:embed="rId5"/>
          <a:srcRect/>
          <a:stretch>
            <a:fillRect/>
          </a:stretch>
        </p:blipFill>
        <p:spPr bwMode="auto">
          <a:xfrm>
            <a:off x="533400" y="1027281"/>
            <a:ext cx="4319587" cy="37544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7892" name="Picture 4"/>
          <p:cNvPicPr>
            <a:picLocks noChangeAspect="1" noChangeArrowheads="1"/>
          </p:cNvPicPr>
          <p:nvPr/>
        </p:nvPicPr>
        <p:blipFill>
          <a:blip r:embed="rId6"/>
          <a:srcRect/>
          <a:stretch>
            <a:fillRect/>
          </a:stretch>
        </p:blipFill>
        <p:spPr bwMode="auto">
          <a:xfrm>
            <a:off x="4289651" y="2438400"/>
            <a:ext cx="4314825" cy="35718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Loan Repayment Calculator</a:t>
            </a:r>
            <a:endParaRPr lang="en-US" dirty="0"/>
          </a:p>
        </p:txBody>
      </p:sp>
    </p:spTree>
    <p:extLst>
      <p:ext uri="{BB962C8B-B14F-4D97-AF65-F5344CB8AC3E}">
        <p14:creationId xmlns:p14="http://schemas.microsoft.com/office/powerpoint/2010/main" val="125318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976989"/>
            <a:ext cx="6419889" cy="534692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410" name="Slide Number Placeholder 5"/>
          <p:cNvSpPr txBox="1">
            <a:spLocks/>
          </p:cNvSpPr>
          <p:nvPr/>
        </p:nvSpPr>
        <p:spPr bwMode="auto">
          <a:xfrm>
            <a:off x="3048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eaLnBrk="1" hangingPunct="1">
              <a:spcBef>
                <a:spcPct val="0"/>
              </a:spcBef>
            </a:pPr>
            <a:fld id="{77F50B19-2E06-4360-BB4C-3B095AB1CCE9}" type="slidenum">
              <a:rPr lang="en-US" altLang="en-US" sz="1600">
                <a:latin typeface="Arial Narrow" pitchFamily="34" charset="0"/>
              </a:rPr>
              <a:pPr eaLnBrk="1" hangingPunct="1">
                <a:spcBef>
                  <a:spcPct val="0"/>
                </a:spcBef>
              </a:pPr>
              <a:t>36</a:t>
            </a:fld>
            <a:endParaRPr lang="en-US" altLang="en-US" sz="1600">
              <a:latin typeface="Arial Narrow" pitchFamily="34" charset="0"/>
            </a:endParaRPr>
          </a:p>
        </p:txBody>
      </p:sp>
      <p:sp>
        <p:nvSpPr>
          <p:cNvPr id="17412" name="TextBox 1"/>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algn="r" eaLnBrk="1" hangingPunct="1">
              <a:spcBef>
                <a:spcPct val="0"/>
              </a:spcBef>
            </a:pPr>
            <a:r>
              <a:rPr lang="en-US" altLang="en-US" sz="1200" b="0">
                <a:latin typeface="Arial Narrow" pitchFamily="34" charset="0"/>
              </a:rPr>
              <a:t>SALT CREATED BY AMERICAN STUDENT ASSISTANCE</a:t>
            </a:r>
          </a:p>
        </p:txBody>
      </p:sp>
      <p:pic>
        <p:nvPicPr>
          <p:cNvPr id="39942" name="Picture 6"/>
          <p:cNvPicPr>
            <a:picLocks noChangeAspect="1" noChangeArrowheads="1"/>
          </p:cNvPicPr>
          <p:nvPr/>
        </p:nvPicPr>
        <p:blipFill>
          <a:blip r:embed="rId4"/>
          <a:srcRect/>
          <a:stretch>
            <a:fillRect/>
          </a:stretch>
        </p:blipFill>
        <p:spPr bwMode="auto">
          <a:xfrm>
            <a:off x="3352800" y="939818"/>
            <a:ext cx="5572125" cy="55006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Loan Tracking</a:t>
            </a:r>
            <a:endParaRPr lang="en-US"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350292"/>
            <a:ext cx="7534275" cy="2600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9786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21555"/>
            <a:ext cx="4686300" cy="43338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Cash Flow Lesson</a:t>
            </a:r>
            <a:endParaRPr lang="en-US" dirty="0"/>
          </a:p>
        </p:txBody>
      </p:sp>
      <p:sp>
        <p:nvSpPr>
          <p:cNvPr id="3" name="Content Placeholder 2"/>
          <p:cNvSpPr>
            <a:spLocks noGrp="1"/>
          </p:cNvSpPr>
          <p:nvPr>
            <p:ph idx="1"/>
          </p:nvPr>
        </p:nvSpPr>
        <p:spPr/>
        <p:txBody>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021555"/>
            <a:ext cx="6781800" cy="49815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6657975" cy="30861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7177441" cy="4572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857" y="166687"/>
            <a:ext cx="2286000" cy="65246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4374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39200" cy="381481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Cash Flow Lesson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240" y="1576388"/>
            <a:ext cx="6663520" cy="421481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
            <a:ext cx="2581275" cy="23717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734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mtClean="0"/>
              <a:t>Repayment Navigator</a:t>
            </a:r>
          </a:p>
        </p:txBody>
      </p:sp>
      <p:pic>
        <p:nvPicPr>
          <p:cNvPr id="99331" name="Picture 7" descr="C:\Users\jsparling\Desktop\New SALT site Images\SALT loan repayment navigator 1- July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8363"/>
            <a:ext cx="3962400" cy="316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C:\Users\jsparling\Desktop\SALT- student loan repayment navigator checpoint- July 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19200"/>
            <a:ext cx="4114800" cy="51927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9336" name="Picture 8" descr="C:\Users\jsparling\Desktop\New SALT site Images\SALT loan repayment navigator 2- July 2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2" y="898525"/>
            <a:ext cx="4122738" cy="5641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9337" name="Picture 9" descr="C:\Users\jsparling\Desktop\New SALT site Images\SALT loan repayment navigator 3- July 20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47675"/>
            <a:ext cx="1673225" cy="6092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75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6"/>
                                        </p:tgtEl>
                                        <p:attrNameLst>
                                          <p:attrName>style.visibility</p:attrName>
                                        </p:attrNameLst>
                                      </p:cBhvr>
                                      <p:to>
                                        <p:strVal val="visible"/>
                                      </p:to>
                                    </p:set>
                                    <p:anim calcmode="lin" valueType="num">
                                      <p:cBhvr additive="base">
                                        <p:cTn id="13" dur="500" fill="hold"/>
                                        <p:tgtEl>
                                          <p:spTgt spid="99336"/>
                                        </p:tgtEl>
                                        <p:attrNameLst>
                                          <p:attrName>ppt_x</p:attrName>
                                        </p:attrNameLst>
                                      </p:cBhvr>
                                      <p:tavLst>
                                        <p:tav tm="0">
                                          <p:val>
                                            <p:strVal val="#ppt_x"/>
                                          </p:val>
                                        </p:tav>
                                        <p:tav tm="100000">
                                          <p:val>
                                            <p:strVal val="#ppt_x"/>
                                          </p:val>
                                        </p:tav>
                                      </p:tavLst>
                                    </p:anim>
                                    <p:anim calcmode="lin" valueType="num">
                                      <p:cBhvr additive="base">
                                        <p:cTn id="14"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ppt_x"/>
                                          </p:val>
                                        </p:tav>
                                        <p:tav tm="100000">
                                          <p:val>
                                            <p:strVal val="#ppt_x"/>
                                          </p:val>
                                        </p:tav>
                                      </p:tavLst>
                                    </p:anim>
                                    <p:anim calcmode="lin" valueType="num">
                                      <p:cBhvr additive="base">
                                        <p:cTn id="20"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smtClean="0"/>
              <a:t>Understanding Different Economic Realities</a:t>
            </a:r>
          </a:p>
        </p:txBody>
      </p:sp>
      <p:sp>
        <p:nvSpPr>
          <p:cNvPr id="15362" name="Content Placeholder 2"/>
          <p:cNvSpPr>
            <a:spLocks noGrp="1"/>
          </p:cNvSpPr>
          <p:nvPr>
            <p:ph idx="1"/>
          </p:nvPr>
        </p:nvSpPr>
        <p:spPr>
          <a:xfrm>
            <a:off x="1467293" y="1325217"/>
            <a:ext cx="6185837" cy="4800947"/>
          </a:xfrm>
          <a:prstGeom prst="rect">
            <a:avLst/>
          </a:prstGeom>
        </p:spPr>
        <p:txBody>
          <a:bodyPr/>
          <a:lstStyle/>
          <a:p>
            <a:r>
              <a:rPr lang="en-US" altLang="en-US" b="0" dirty="0" smtClean="0">
                <a:solidFill>
                  <a:srgbClr val="576172"/>
                </a:solidFill>
              </a:rPr>
              <a:t>“My welfare worker told me I needed money management classes so I could stop being evicted.”</a:t>
            </a:r>
          </a:p>
          <a:p>
            <a:endParaRPr lang="en-US" altLang="en-US" b="0" dirty="0">
              <a:solidFill>
                <a:srgbClr val="576172"/>
              </a:solidFill>
            </a:endParaRPr>
          </a:p>
          <a:p>
            <a:r>
              <a:rPr lang="en-US" altLang="en-US" b="0" dirty="0" smtClean="0">
                <a:solidFill>
                  <a:srgbClr val="576172"/>
                </a:solidFill>
              </a:rPr>
              <a:t> - Donna M. Beegle, </a:t>
            </a:r>
            <a:r>
              <a:rPr lang="en-US" altLang="en-US" b="0" dirty="0" err="1" smtClean="0">
                <a:solidFill>
                  <a:srgbClr val="576172"/>
                </a:solidFill>
              </a:rPr>
              <a:t>Phd</a:t>
            </a:r>
            <a:endParaRPr lang="en-US" altLang="en-US" b="0" dirty="0" smtClean="0">
              <a:solidFill>
                <a:srgbClr val="576172"/>
              </a:solidFill>
            </a:endParaRPr>
          </a:p>
        </p:txBody>
      </p:sp>
    </p:spTree>
    <p:extLst>
      <p:ext uri="{BB962C8B-B14F-4D97-AF65-F5344CB8AC3E}">
        <p14:creationId xmlns:p14="http://schemas.microsoft.com/office/powerpoint/2010/main" val="1810917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cs typeface="Arial" panose="020B0604020202020204" pitchFamily="34" charset="0"/>
              </a:rPr>
              <a:t>SALT Courses: Educational Planning</a:t>
            </a:r>
            <a:endParaRPr lang="en-US" dirty="0">
              <a:latin typeface="Arial Narrow" panose="020B0606020202030204" pitchFamily="34" charset="0"/>
              <a:cs typeface="Arial" panose="020B0604020202020204" pitchFamily="34" charset="0"/>
            </a:endParaRPr>
          </a:p>
        </p:txBody>
      </p:sp>
      <p:grpSp>
        <p:nvGrpSpPr>
          <p:cNvPr id="3" name="Group 2"/>
          <p:cNvGrpSpPr/>
          <p:nvPr/>
        </p:nvGrpSpPr>
        <p:grpSpPr>
          <a:xfrm>
            <a:off x="1912012" y="990600"/>
            <a:ext cx="5062330" cy="5198141"/>
            <a:chOff x="-4267200" y="457200"/>
            <a:chExt cx="5062330" cy="5198141"/>
          </a:xfrm>
        </p:grpSpPr>
        <p:pic>
          <p:nvPicPr>
            <p:cNvPr id="5122" name="Picture 2" descr="C:\Users\jsparling\Desktop\SALT cours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57200"/>
              <a:ext cx="4958010" cy="519814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Oval 6"/>
            <p:cNvSpPr/>
            <p:nvPr/>
          </p:nvSpPr>
          <p:spPr>
            <a:xfrm>
              <a:off x="-1038680" y="1828800"/>
              <a:ext cx="1833810" cy="1785144"/>
            </a:xfrm>
            <a:prstGeom prst="ellipse">
              <a:avLst/>
            </a:prstGeom>
            <a:noFill/>
            <a:ln w="38100">
              <a:solidFill>
                <a:srgbClr val="DE12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73" y="1272026"/>
            <a:ext cx="6147218" cy="37766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30" y="2438400"/>
            <a:ext cx="6086475"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3" y="2438400"/>
            <a:ext cx="2066925" cy="31337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2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p:cNvSpPr>
          <p:nvPr/>
        </p:nvSpPr>
        <p:spPr bwMode="auto">
          <a:xfrm>
            <a:off x="3048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eaLnBrk="1" hangingPunct="1">
              <a:spcBef>
                <a:spcPct val="0"/>
              </a:spcBef>
            </a:pPr>
            <a:fld id="{0FF84E0B-5000-45B5-A00D-4176E7CF1D35}" type="slidenum">
              <a:rPr lang="en-US" altLang="en-US" sz="1600">
                <a:latin typeface="Arial Narrow" pitchFamily="34" charset="0"/>
              </a:rPr>
              <a:pPr eaLnBrk="1" hangingPunct="1">
                <a:spcBef>
                  <a:spcPct val="0"/>
                </a:spcBef>
              </a:pPr>
              <a:t>41</a:t>
            </a:fld>
            <a:endParaRPr lang="en-US" altLang="en-US" sz="1600">
              <a:latin typeface="Arial Narrow" pitchFamily="34" charset="0"/>
            </a:endParaRPr>
          </a:p>
        </p:txBody>
      </p:sp>
      <p:sp>
        <p:nvSpPr>
          <p:cNvPr id="11268" name="TextBox 1"/>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Arial" charset="0"/>
                <a:cs typeface="Arial" charset="0"/>
              </a:defRPr>
            </a:lvl1pPr>
            <a:lvl2pPr marL="742950" indent="-285750" eaLnBrk="0" hangingPunct="0">
              <a:spcBef>
                <a:spcPts val="1200"/>
              </a:spcBef>
              <a:spcAft>
                <a:spcPts val="600"/>
              </a:spcAft>
              <a:buClr>
                <a:srgbClr val="4BACC6"/>
              </a:buClr>
              <a:buFont typeface="Wingdings" pitchFamily="2" charset="2"/>
              <a:buChar char="§"/>
              <a:defRPr>
                <a:solidFill>
                  <a:srgbClr val="7F7F7F"/>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Calibri" pitchFamily="34" charset="0"/>
                <a:cs typeface="Arial" charset="0"/>
              </a:defRPr>
            </a:lvl3pPr>
            <a:lvl4pPr marL="1600200" indent="-228600" eaLnBrk="0" hangingPunct="0">
              <a:spcBef>
                <a:spcPct val="20000"/>
              </a:spcBef>
              <a:buFont typeface="Arial" charset="0"/>
              <a:buChar char="–"/>
              <a:defRPr sz="1400">
                <a:solidFill>
                  <a:schemeClr val="tx1"/>
                </a:solidFill>
                <a:latin typeface="Calibri" pitchFamily="34" charset="0"/>
                <a:cs typeface="Arial" charset="0"/>
              </a:defRPr>
            </a:lvl4pPr>
            <a:lvl5pPr marL="2057400" indent="-228600" eaLnBrk="0" hangingPunct="0">
              <a:spcBef>
                <a:spcPct val="20000"/>
              </a:spcBef>
              <a:buFont typeface="Arial" charset="0"/>
              <a:buChar char="»"/>
              <a:defRPr sz="1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Calibri" pitchFamily="34" charset="0"/>
                <a:cs typeface="Arial" charset="0"/>
              </a:defRPr>
            </a:lvl9pPr>
          </a:lstStyle>
          <a:p>
            <a:pPr algn="r" eaLnBrk="1" hangingPunct="1">
              <a:spcBef>
                <a:spcPct val="0"/>
              </a:spcBef>
            </a:pPr>
            <a:r>
              <a:rPr lang="en-US" altLang="en-US" sz="1200" b="0">
                <a:latin typeface="Arial Narrow" pitchFamily="34" charset="0"/>
              </a:rPr>
              <a:t>SALT CREATED BY AMERICAN STUDENT ASSISTANCE</a:t>
            </a: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971550"/>
            <a:ext cx="5226050" cy="3589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5224463" cy="3600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752600"/>
            <a:ext cx="5224463" cy="3603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255838"/>
            <a:ext cx="5224463"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600" y="2759075"/>
            <a:ext cx="5218113" cy="3590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Educational Planning</a:t>
            </a:r>
            <a:endParaRPr lang="en-US" dirty="0"/>
          </a:p>
        </p:txBody>
      </p:sp>
    </p:spTree>
    <p:extLst>
      <p:ext uri="{BB962C8B-B14F-4D97-AF65-F5344CB8AC3E}">
        <p14:creationId xmlns:p14="http://schemas.microsoft.com/office/powerpoint/2010/main" val="166314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additive="base">
                                        <p:cTn id="13" dur="500" fill="hold"/>
                                        <p:tgtEl>
                                          <p:spTgt spid="10247"/>
                                        </p:tgtEl>
                                        <p:attrNameLst>
                                          <p:attrName>ppt_x</p:attrName>
                                        </p:attrNameLst>
                                      </p:cBhvr>
                                      <p:tavLst>
                                        <p:tav tm="0">
                                          <p:val>
                                            <p:strVal val="#ppt_x"/>
                                          </p:val>
                                        </p:tav>
                                        <p:tav tm="100000">
                                          <p:val>
                                            <p:strVal val="#ppt_x"/>
                                          </p:val>
                                        </p:tav>
                                      </p:tavLst>
                                    </p:anim>
                                    <p:anim calcmode="lin" valueType="num">
                                      <p:cBhvr additive="base">
                                        <p:cTn id="14"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additive="base">
                                        <p:cTn id="19" dur="500" fill="hold"/>
                                        <p:tgtEl>
                                          <p:spTgt spid="10248"/>
                                        </p:tgtEl>
                                        <p:attrNameLst>
                                          <p:attrName>ppt_x</p:attrName>
                                        </p:attrNameLst>
                                      </p:cBhvr>
                                      <p:tavLst>
                                        <p:tav tm="0">
                                          <p:val>
                                            <p:strVal val="#ppt_x"/>
                                          </p:val>
                                        </p:tav>
                                        <p:tav tm="100000">
                                          <p:val>
                                            <p:strVal val="#ppt_x"/>
                                          </p:val>
                                        </p:tav>
                                      </p:tavLst>
                                    </p:anim>
                                    <p:anim calcmode="lin" valueType="num">
                                      <p:cBhvr additive="base">
                                        <p:cTn id="20"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9"/>
                                        </p:tgtEl>
                                        <p:attrNameLst>
                                          <p:attrName>style.visibility</p:attrName>
                                        </p:attrNameLst>
                                      </p:cBhvr>
                                      <p:to>
                                        <p:strVal val="visible"/>
                                      </p:to>
                                    </p:set>
                                    <p:anim calcmode="lin" valueType="num">
                                      <p:cBhvr additive="base">
                                        <p:cTn id="25" dur="500" fill="hold"/>
                                        <p:tgtEl>
                                          <p:spTgt spid="10249"/>
                                        </p:tgtEl>
                                        <p:attrNameLst>
                                          <p:attrName>ppt_x</p:attrName>
                                        </p:attrNameLst>
                                      </p:cBhvr>
                                      <p:tavLst>
                                        <p:tav tm="0">
                                          <p:val>
                                            <p:strVal val="#ppt_x"/>
                                          </p:val>
                                        </p:tav>
                                        <p:tav tm="100000">
                                          <p:val>
                                            <p:strVal val="#ppt_x"/>
                                          </p:val>
                                        </p:tav>
                                      </p:tavLst>
                                    </p:anim>
                                    <p:anim calcmode="lin" valueType="num">
                                      <p:cBhvr additive="base">
                                        <p:cTn id="26"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11790" y="4625441"/>
            <a:ext cx="7810694" cy="12882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Font typeface="Arial"/>
              <a:buNone/>
            </a:pPr>
            <a:r>
              <a:rPr lang="en-US" sz="1600" b="1" dirty="0" smtClean="0">
                <a:solidFill>
                  <a:srgbClr val="FFFFFF"/>
                </a:solidFill>
                <a:cs typeface="Arial"/>
              </a:rPr>
              <a:t>American Student Assistance</a:t>
            </a:r>
          </a:p>
          <a:p>
            <a:pPr marL="0" indent="0">
              <a:spcAft>
                <a:spcPts val="1000"/>
              </a:spcAft>
              <a:buFont typeface="Arial"/>
              <a:buNone/>
            </a:pPr>
            <a:r>
              <a:rPr lang="en-US" sz="1200" b="1" dirty="0" smtClean="0">
                <a:solidFill>
                  <a:srgbClr val="7F7F7F"/>
                </a:solidFill>
                <a:cs typeface="Arial"/>
              </a:rPr>
              <a:t>	</a:t>
            </a:r>
            <a:r>
              <a:rPr lang="en-US" sz="1200" b="1" dirty="0" smtClean="0">
                <a:solidFill>
                  <a:srgbClr val="FFFFFF"/>
                </a:solidFill>
                <a:cs typeface="Arial"/>
              </a:rPr>
              <a:t>800.999.9080               </a:t>
            </a:r>
          </a:p>
          <a:p>
            <a:pPr marL="0" indent="0">
              <a:spcAft>
                <a:spcPts val="1000"/>
              </a:spcAft>
              <a:buFont typeface="Arial"/>
              <a:buNone/>
            </a:pPr>
            <a:r>
              <a:rPr lang="en-US" sz="1200" b="1" dirty="0" smtClean="0">
                <a:solidFill>
                  <a:srgbClr val="FFFFFF"/>
                </a:solidFill>
                <a:cs typeface="Arial"/>
              </a:rPr>
              <a:t>	education@asa.org              </a:t>
            </a:r>
          </a:p>
          <a:p>
            <a:pPr marL="0" indent="0">
              <a:spcAft>
                <a:spcPts val="1000"/>
              </a:spcAft>
              <a:buFont typeface="Arial"/>
              <a:buNone/>
            </a:pPr>
            <a:r>
              <a:rPr lang="en-US" sz="1200" b="1" dirty="0" smtClean="0">
                <a:solidFill>
                  <a:srgbClr val="FFFFFF"/>
                </a:solidFill>
                <a:cs typeface="Arial"/>
              </a:rPr>
              <a:t>	asa.org/client-training</a:t>
            </a:r>
            <a:endParaRPr lang="en-US" sz="1200" dirty="0">
              <a:solidFill>
                <a:srgbClr val="FFFFFF"/>
              </a:solidFill>
              <a:cs typeface="Arial"/>
            </a:endParaRPr>
          </a:p>
        </p:txBody>
      </p:sp>
      <p:grpSp>
        <p:nvGrpSpPr>
          <p:cNvPr id="12" name="Group 11"/>
          <p:cNvGrpSpPr/>
          <p:nvPr/>
        </p:nvGrpSpPr>
        <p:grpSpPr>
          <a:xfrm>
            <a:off x="856553" y="5075423"/>
            <a:ext cx="207818" cy="880041"/>
            <a:chOff x="443329" y="5075423"/>
            <a:chExt cx="207818" cy="880041"/>
          </a:xfrm>
        </p:grpSpPr>
        <p:pic>
          <p:nvPicPr>
            <p:cNvPr id="13" name="Picture 12"/>
            <p:cNvPicPr>
              <a:picLocks noChangeAspect="1"/>
            </p:cNvPicPr>
            <p:nvPr/>
          </p:nvPicPr>
          <p:blipFill>
            <a:blip r:embed="rId3"/>
            <a:stretch>
              <a:fillRect/>
            </a:stretch>
          </p:blipFill>
          <p:spPr>
            <a:xfrm>
              <a:off x="443329" y="5075423"/>
              <a:ext cx="187614" cy="202045"/>
            </a:xfrm>
            <a:prstGeom prst="rect">
              <a:avLst/>
            </a:prstGeom>
          </p:spPr>
        </p:pic>
        <p:pic>
          <p:nvPicPr>
            <p:cNvPr id="14" name="Picture 13"/>
            <p:cNvPicPr>
              <a:picLocks noChangeAspect="1"/>
            </p:cNvPicPr>
            <p:nvPr/>
          </p:nvPicPr>
          <p:blipFill>
            <a:blip r:embed="rId4"/>
            <a:stretch>
              <a:fillRect/>
            </a:stretch>
          </p:blipFill>
          <p:spPr>
            <a:xfrm>
              <a:off x="443329" y="5408648"/>
              <a:ext cx="207818" cy="207818"/>
            </a:xfrm>
            <a:prstGeom prst="rect">
              <a:avLst/>
            </a:prstGeom>
          </p:spPr>
        </p:pic>
        <p:pic>
          <p:nvPicPr>
            <p:cNvPr id="15" name="Picture 14"/>
            <p:cNvPicPr>
              <a:picLocks noChangeAspect="1"/>
            </p:cNvPicPr>
            <p:nvPr/>
          </p:nvPicPr>
          <p:blipFill>
            <a:blip r:embed="rId5"/>
            <a:stretch>
              <a:fillRect/>
            </a:stretch>
          </p:blipFill>
          <p:spPr>
            <a:xfrm>
              <a:off x="443329" y="5747646"/>
              <a:ext cx="207818" cy="207818"/>
            </a:xfrm>
            <a:prstGeom prst="rect">
              <a:avLst/>
            </a:prstGeom>
          </p:spPr>
        </p:pic>
      </p:grpSp>
    </p:spTree>
    <p:extLst>
      <p:ext uri="{BB962C8B-B14F-4D97-AF65-F5344CB8AC3E}">
        <p14:creationId xmlns:p14="http://schemas.microsoft.com/office/powerpoint/2010/main" val="414993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err="1" smtClean="0"/>
              <a:t>Monoeconomic</a:t>
            </a:r>
            <a:r>
              <a:rPr lang="en-US" altLang="en-US" dirty="0" smtClean="0"/>
              <a:t>  Experience</a:t>
            </a:r>
          </a:p>
        </p:txBody>
      </p:sp>
      <p:sp>
        <p:nvSpPr>
          <p:cNvPr id="15362" name="Content Placeholder 2"/>
          <p:cNvSpPr>
            <a:spLocks noGrp="1"/>
          </p:cNvSpPr>
          <p:nvPr>
            <p:ph idx="1"/>
          </p:nvPr>
        </p:nvSpPr>
        <p:spPr>
          <a:prstGeom prst="rect">
            <a:avLst/>
          </a:prstGeom>
        </p:spPr>
        <p:txBody>
          <a:bodyPr/>
          <a:lstStyle/>
          <a:p>
            <a:pPr marL="342900" indent="-342900" eaLnBrk="1" hangingPunct="1">
              <a:buFont typeface="Arial" panose="020B0604020202020204" pitchFamily="34" charset="0"/>
              <a:buChar char="•"/>
            </a:pPr>
            <a:r>
              <a:rPr lang="en-US" altLang="en-US" b="0" dirty="0" smtClean="0">
                <a:solidFill>
                  <a:srgbClr val="576172"/>
                </a:solidFill>
              </a:rPr>
              <a:t>Members of an organization are from the same economic background and have little to no exposure to other economic experiences</a:t>
            </a:r>
          </a:p>
          <a:p>
            <a:pPr marL="342900" indent="-342900" eaLnBrk="1" hangingPunct="1">
              <a:buFont typeface="Arial" panose="020B0604020202020204" pitchFamily="34" charset="0"/>
              <a:buChar char="•"/>
            </a:pPr>
            <a:r>
              <a:rPr lang="en-US" altLang="en-US" b="0" dirty="0" smtClean="0">
                <a:solidFill>
                  <a:srgbClr val="576172"/>
                </a:solidFill>
              </a:rPr>
              <a:t>Informational services are received only if individuals conform to expected rules, norms, and communication styles</a:t>
            </a:r>
          </a:p>
          <a:p>
            <a:pPr marL="342900" indent="-342900" eaLnBrk="1" hangingPunct="1">
              <a:buFont typeface="Arial" panose="020B0604020202020204" pitchFamily="34" charset="0"/>
              <a:buChar char="•"/>
            </a:pPr>
            <a:r>
              <a:rPr lang="en-US" altLang="en-US" b="0" dirty="0" smtClean="0">
                <a:solidFill>
                  <a:srgbClr val="576172"/>
                </a:solidFill>
              </a:rPr>
              <a:t>All families are expected to exhibit the same behaviors related to time, paperwork, and participation</a:t>
            </a:r>
          </a:p>
          <a:p>
            <a:pPr marL="342900" indent="-342900" eaLnBrk="1" hangingPunct="1">
              <a:buFont typeface="Arial" panose="020B0604020202020204" pitchFamily="34" charset="0"/>
              <a:buChar char="•"/>
            </a:pPr>
            <a:r>
              <a:rPr lang="en-US" altLang="en-US" b="0" dirty="0" smtClean="0">
                <a:solidFill>
                  <a:srgbClr val="576172"/>
                </a:solidFill>
              </a:rPr>
              <a:t>Differences in resources, priorities, experience, literacy, and culture are not integrated into outreach and communication  (Beegle, 2007)</a:t>
            </a:r>
          </a:p>
        </p:txBody>
      </p:sp>
    </p:spTree>
    <p:extLst>
      <p:ext uri="{BB962C8B-B14F-4D97-AF65-F5344CB8AC3E}">
        <p14:creationId xmlns:p14="http://schemas.microsoft.com/office/powerpoint/2010/main" val="1810917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smtClean="0"/>
              <a:t>Economic Competency</a:t>
            </a:r>
          </a:p>
        </p:txBody>
      </p:sp>
      <p:sp>
        <p:nvSpPr>
          <p:cNvPr id="15362" name="Content Placeholder 2"/>
          <p:cNvSpPr>
            <a:spLocks noGrp="1"/>
          </p:cNvSpPr>
          <p:nvPr>
            <p:ph idx="1"/>
          </p:nvPr>
        </p:nvSpPr>
        <p:spPr>
          <a:prstGeom prst="rect">
            <a:avLst/>
          </a:prstGeom>
        </p:spPr>
        <p:txBody>
          <a:bodyPr/>
          <a:lstStyle/>
          <a:p>
            <a:pPr marL="342900" indent="-342900" eaLnBrk="1" hangingPunct="1">
              <a:buFont typeface="Arial" panose="020B0604020202020204" pitchFamily="34" charset="0"/>
              <a:buChar char="•"/>
            </a:pPr>
            <a:r>
              <a:rPr lang="en-US" altLang="en-US" b="0" dirty="0" smtClean="0">
                <a:solidFill>
                  <a:srgbClr val="576172"/>
                </a:solidFill>
              </a:rPr>
              <a:t>Organization members meet people where they are and help them work through the system using multiple formats including coaching and mentoring</a:t>
            </a:r>
          </a:p>
          <a:p>
            <a:pPr marL="342900" indent="-342900" eaLnBrk="1" hangingPunct="1">
              <a:buFont typeface="Arial" panose="020B0604020202020204" pitchFamily="34" charset="0"/>
              <a:buChar char="•"/>
            </a:pPr>
            <a:r>
              <a:rPr lang="en-US" altLang="en-US" b="0" dirty="0" smtClean="0">
                <a:solidFill>
                  <a:srgbClr val="576172"/>
                </a:solidFill>
              </a:rPr>
              <a:t>Staff understand that when families have unequal resources providing additional support is an expectation not an accommodation</a:t>
            </a:r>
          </a:p>
          <a:p>
            <a:pPr marL="342900" indent="-342900" eaLnBrk="1" hangingPunct="1">
              <a:buFont typeface="Arial" panose="020B0604020202020204" pitchFamily="34" charset="0"/>
              <a:buChar char="•"/>
            </a:pPr>
            <a:r>
              <a:rPr lang="en-US" altLang="en-US" b="0" dirty="0" smtClean="0">
                <a:solidFill>
                  <a:srgbClr val="576172"/>
                </a:solidFill>
              </a:rPr>
              <a:t>Policies and procedures are created with the flexibility to provide exceptional service to individuals from every economic background</a:t>
            </a:r>
          </a:p>
          <a:p>
            <a:pPr marL="342900" indent="-342900">
              <a:buFont typeface="Arial" panose="020B0604020202020204" pitchFamily="34" charset="0"/>
              <a:buChar char="•"/>
            </a:pPr>
            <a:r>
              <a:rPr lang="en-US" altLang="en-US" b="0" dirty="0" smtClean="0">
                <a:solidFill>
                  <a:srgbClr val="576172"/>
                </a:solidFill>
              </a:rPr>
              <a:t>Training includes poverty competency and an explanation of barriers that families may </a:t>
            </a:r>
            <a:r>
              <a:rPr lang="en-US" altLang="en-US" b="0" dirty="0">
                <a:solidFill>
                  <a:srgbClr val="576172"/>
                </a:solidFill>
              </a:rPr>
              <a:t>be facing  (Beegle, 2007)</a:t>
            </a:r>
          </a:p>
          <a:p>
            <a:pPr marL="342900" indent="-342900" eaLnBrk="1" hangingPunct="1">
              <a:buFont typeface="Arial" panose="020B0604020202020204" pitchFamily="34" charset="0"/>
              <a:buChar char="•"/>
            </a:pPr>
            <a:endParaRPr lang="en-US" altLang="en-US" b="0" dirty="0" smtClean="0">
              <a:solidFill>
                <a:srgbClr val="576172"/>
              </a:solidFill>
            </a:endParaRPr>
          </a:p>
        </p:txBody>
      </p:sp>
    </p:spTree>
    <p:extLst>
      <p:ext uri="{BB962C8B-B14F-4D97-AF65-F5344CB8AC3E}">
        <p14:creationId xmlns:p14="http://schemas.microsoft.com/office/powerpoint/2010/main" val="341886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smtClean="0"/>
              <a:t>Elements of Oral Culture</a:t>
            </a:r>
          </a:p>
        </p:txBody>
      </p:sp>
      <p:sp>
        <p:nvSpPr>
          <p:cNvPr id="15362" name="Content Placeholder 2"/>
          <p:cNvSpPr>
            <a:spLocks noGrp="1"/>
          </p:cNvSpPr>
          <p:nvPr>
            <p:ph idx="1"/>
          </p:nvPr>
        </p:nvSpPr>
        <p:spPr>
          <a:prstGeom prst="rect">
            <a:avLst/>
          </a:prstGeom>
        </p:spPr>
        <p:txBody>
          <a:bodyPr>
            <a:normAutofit lnSpcReduction="10000"/>
          </a:bodyPr>
          <a:lstStyle/>
          <a:p>
            <a:pPr marL="342900" indent="-342900" eaLnBrk="1" hangingPunct="1">
              <a:buFont typeface="Arial" panose="020B0604020202020204" pitchFamily="34" charset="0"/>
              <a:buChar char="•"/>
            </a:pPr>
            <a:r>
              <a:rPr lang="en-US" altLang="en-US" b="0" dirty="0" smtClean="0">
                <a:solidFill>
                  <a:srgbClr val="576172"/>
                </a:solidFill>
              </a:rPr>
              <a:t>Relationships are of primary importance, personal trust must be established before information will be trusted, information is only obtained from trusted sources</a:t>
            </a:r>
          </a:p>
          <a:p>
            <a:pPr marL="342900" indent="-342900" eaLnBrk="1" hangingPunct="1">
              <a:buFont typeface="Arial" panose="020B0604020202020204" pitchFamily="34" charset="0"/>
              <a:buChar char="•"/>
            </a:pPr>
            <a:r>
              <a:rPr lang="en-US" altLang="en-US" b="0" dirty="0" smtClean="0">
                <a:solidFill>
                  <a:srgbClr val="576172"/>
                </a:solidFill>
              </a:rPr>
              <a:t>Personal stories are used to convey important information</a:t>
            </a:r>
          </a:p>
          <a:p>
            <a:pPr marL="342900" indent="-342900" eaLnBrk="1" hangingPunct="1">
              <a:buFont typeface="Arial" panose="020B0604020202020204" pitchFamily="34" charset="0"/>
              <a:buChar char="•"/>
            </a:pPr>
            <a:r>
              <a:rPr lang="en-US" altLang="en-US" b="0" dirty="0" smtClean="0">
                <a:solidFill>
                  <a:srgbClr val="576172"/>
                </a:solidFill>
              </a:rPr>
              <a:t>Spontaneity, including interruptions and tangents are accepted, and are normal parts of communication</a:t>
            </a:r>
          </a:p>
          <a:p>
            <a:pPr marL="342900" indent="-342900" eaLnBrk="1" hangingPunct="1">
              <a:buFont typeface="Arial" panose="020B0604020202020204" pitchFamily="34" charset="0"/>
              <a:buChar char="•"/>
            </a:pPr>
            <a:r>
              <a:rPr lang="en-US" altLang="en-US" b="0" dirty="0" smtClean="0">
                <a:solidFill>
                  <a:srgbClr val="576172"/>
                </a:solidFill>
              </a:rPr>
              <a:t>Stories are repeated over and over in order to ensure information is understood and remembered</a:t>
            </a:r>
          </a:p>
          <a:p>
            <a:pPr marL="342900" indent="-342900" eaLnBrk="1" hangingPunct="1">
              <a:buFont typeface="Arial" panose="020B0604020202020204" pitchFamily="34" charset="0"/>
              <a:buChar char="•"/>
            </a:pPr>
            <a:r>
              <a:rPr lang="en-US" altLang="en-US" b="0" dirty="0" smtClean="0">
                <a:solidFill>
                  <a:srgbClr val="576172"/>
                </a:solidFill>
              </a:rPr>
              <a:t>Emotions – all emotions – are part of conveying the ‘story’</a:t>
            </a:r>
          </a:p>
          <a:p>
            <a:pPr marL="342900" indent="-342900" eaLnBrk="1" hangingPunct="1">
              <a:buFont typeface="Arial" panose="020B0604020202020204" pitchFamily="34" charset="0"/>
              <a:buChar char="•"/>
            </a:pPr>
            <a:r>
              <a:rPr lang="en-US" altLang="en-US" b="0" dirty="0" smtClean="0">
                <a:solidFill>
                  <a:srgbClr val="576172"/>
                </a:solidFill>
              </a:rPr>
              <a:t>Physical gestures help in communicating emotion</a:t>
            </a:r>
          </a:p>
          <a:p>
            <a:pPr marL="342900" indent="-342900">
              <a:buFont typeface="Arial" panose="020B0604020202020204" pitchFamily="34" charset="0"/>
              <a:buChar char="•"/>
            </a:pPr>
            <a:r>
              <a:rPr lang="en-US" altLang="en-US" b="0" dirty="0" smtClean="0">
                <a:solidFill>
                  <a:srgbClr val="576172"/>
                </a:solidFill>
              </a:rPr>
              <a:t>The big picture, not the details, are important </a:t>
            </a:r>
          </a:p>
          <a:p>
            <a:r>
              <a:rPr lang="en-US" altLang="en-US" b="0" dirty="0">
                <a:solidFill>
                  <a:srgbClr val="576172"/>
                </a:solidFill>
              </a:rPr>
              <a:t>	</a:t>
            </a:r>
            <a:r>
              <a:rPr lang="en-US" altLang="en-US" b="0" dirty="0" smtClean="0">
                <a:solidFill>
                  <a:srgbClr val="576172"/>
                </a:solidFill>
              </a:rPr>
              <a:t>											(</a:t>
            </a:r>
            <a:r>
              <a:rPr lang="en-US" altLang="en-US" b="0" dirty="0">
                <a:solidFill>
                  <a:srgbClr val="576172"/>
                </a:solidFill>
              </a:rPr>
              <a:t>Beegle, 2007)</a:t>
            </a:r>
          </a:p>
          <a:p>
            <a:pPr marL="342900" indent="-342900" eaLnBrk="1" hangingPunct="1">
              <a:buFont typeface="Arial" panose="020B0604020202020204" pitchFamily="34" charset="0"/>
              <a:buChar char="•"/>
            </a:pPr>
            <a:endParaRPr lang="en-US" altLang="en-US" b="0" dirty="0" smtClean="0">
              <a:solidFill>
                <a:srgbClr val="576172"/>
              </a:solidFill>
            </a:endParaRPr>
          </a:p>
        </p:txBody>
      </p:sp>
    </p:spTree>
    <p:extLst>
      <p:ext uri="{BB962C8B-B14F-4D97-AF65-F5344CB8AC3E}">
        <p14:creationId xmlns:p14="http://schemas.microsoft.com/office/powerpoint/2010/main" val="3418860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smtClean="0"/>
              <a:t>Bridging the Communication Gap</a:t>
            </a:r>
          </a:p>
        </p:txBody>
      </p:sp>
      <p:sp>
        <p:nvSpPr>
          <p:cNvPr id="15362" name="Content Placeholder 2"/>
          <p:cNvSpPr>
            <a:spLocks noGrp="1"/>
          </p:cNvSpPr>
          <p:nvPr>
            <p:ph idx="1"/>
          </p:nvPr>
        </p:nvSpPr>
        <p:spPr>
          <a:prstGeom prst="rect">
            <a:avLst/>
          </a:prstGeom>
        </p:spPr>
        <p:txBody>
          <a:bodyPr/>
          <a:lstStyle/>
          <a:p>
            <a:pPr marL="342900" indent="-342900" eaLnBrk="1" hangingPunct="1">
              <a:buFont typeface="Arial" panose="020B0604020202020204" pitchFamily="34" charset="0"/>
              <a:buChar char="•"/>
            </a:pPr>
            <a:r>
              <a:rPr lang="en-US" altLang="en-US" b="0" dirty="0" smtClean="0">
                <a:solidFill>
                  <a:srgbClr val="576172"/>
                </a:solidFill>
              </a:rPr>
              <a:t>Use memorable stories to convey important information</a:t>
            </a:r>
          </a:p>
          <a:p>
            <a:pPr marL="342900" indent="-342900" eaLnBrk="1" hangingPunct="1">
              <a:buFont typeface="Arial" panose="020B0604020202020204" pitchFamily="34" charset="0"/>
              <a:buChar char="•"/>
            </a:pPr>
            <a:r>
              <a:rPr lang="en-US" altLang="en-US" b="0" dirty="0" smtClean="0">
                <a:solidFill>
                  <a:srgbClr val="576172"/>
                </a:solidFill>
              </a:rPr>
              <a:t>Model appropriate behavior in supportive ways</a:t>
            </a:r>
          </a:p>
          <a:p>
            <a:pPr marL="342900" indent="-342900" eaLnBrk="1" hangingPunct="1">
              <a:buFont typeface="Arial" panose="020B0604020202020204" pitchFamily="34" charset="0"/>
              <a:buChar char="•"/>
            </a:pPr>
            <a:r>
              <a:rPr lang="en-US" altLang="en-US" b="0" dirty="0" smtClean="0">
                <a:solidFill>
                  <a:srgbClr val="576172"/>
                </a:solidFill>
              </a:rPr>
              <a:t>Develop relationships while sharing information</a:t>
            </a:r>
          </a:p>
          <a:p>
            <a:pPr marL="342900" indent="-342900" eaLnBrk="1" hangingPunct="1">
              <a:buFont typeface="Arial" panose="020B0604020202020204" pitchFamily="34" charset="0"/>
              <a:buChar char="•"/>
            </a:pPr>
            <a:r>
              <a:rPr lang="en-US" altLang="en-US" b="0" dirty="0" smtClean="0">
                <a:solidFill>
                  <a:srgbClr val="576172"/>
                </a:solidFill>
              </a:rPr>
              <a:t>Use simple and familiar words and memorable examples</a:t>
            </a:r>
          </a:p>
          <a:p>
            <a:pPr marL="342900" indent="-342900" eaLnBrk="1" hangingPunct="1">
              <a:buFont typeface="Arial" panose="020B0604020202020204" pitchFamily="34" charset="0"/>
              <a:buChar char="•"/>
            </a:pPr>
            <a:r>
              <a:rPr lang="en-US" altLang="en-US" b="0" dirty="0" smtClean="0">
                <a:solidFill>
                  <a:srgbClr val="576172"/>
                </a:solidFill>
              </a:rPr>
              <a:t>Give information verbally, repeat the information often</a:t>
            </a:r>
          </a:p>
          <a:p>
            <a:pPr marL="342900" indent="-342900" eaLnBrk="1" hangingPunct="1">
              <a:buFont typeface="Arial" panose="020B0604020202020204" pitchFamily="34" charset="0"/>
              <a:buChar char="•"/>
            </a:pPr>
            <a:r>
              <a:rPr lang="en-US" altLang="en-US" b="0" dirty="0" smtClean="0">
                <a:solidFill>
                  <a:srgbClr val="576172"/>
                </a:solidFill>
              </a:rPr>
              <a:t>Use mentors and coaches when possible</a:t>
            </a:r>
          </a:p>
          <a:p>
            <a:pPr marL="342900" indent="-342900" eaLnBrk="1" hangingPunct="1">
              <a:buFont typeface="Arial" panose="020B0604020202020204" pitchFamily="34" charset="0"/>
              <a:buChar char="•"/>
            </a:pPr>
            <a:endParaRPr lang="en-US" altLang="en-US" b="0" dirty="0">
              <a:solidFill>
                <a:srgbClr val="576172"/>
              </a:solidFill>
            </a:endParaRPr>
          </a:p>
          <a:p>
            <a:pPr eaLnBrk="1" hangingPunct="1"/>
            <a:r>
              <a:rPr lang="en-US" altLang="en-US" b="0" dirty="0" smtClean="0">
                <a:solidFill>
                  <a:srgbClr val="576172"/>
                </a:solidFill>
              </a:rPr>
              <a:t>										(Beegle, 2003)</a:t>
            </a:r>
          </a:p>
        </p:txBody>
      </p:sp>
    </p:spTree>
    <p:extLst>
      <p:ext uri="{BB962C8B-B14F-4D97-AF65-F5344CB8AC3E}">
        <p14:creationId xmlns:p14="http://schemas.microsoft.com/office/powerpoint/2010/main" val="233753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n-US" dirty="0" smtClean="0"/>
              <a:t>For more information</a:t>
            </a:r>
          </a:p>
        </p:txBody>
      </p:sp>
      <p:sp>
        <p:nvSpPr>
          <p:cNvPr id="15362" name="Content Placeholder 2"/>
          <p:cNvSpPr>
            <a:spLocks noGrp="1"/>
          </p:cNvSpPr>
          <p:nvPr>
            <p:ph idx="1"/>
          </p:nvPr>
        </p:nvSpPr>
        <p:spPr>
          <a:xfrm>
            <a:off x="1063256" y="1325217"/>
            <a:ext cx="6589874" cy="4800947"/>
          </a:xfrm>
          <a:prstGeom prst="rect">
            <a:avLst/>
          </a:prstGeom>
        </p:spPr>
        <p:txBody>
          <a:bodyPr/>
          <a:lstStyle/>
          <a:p>
            <a:pPr eaLnBrk="1" hangingPunct="1"/>
            <a:r>
              <a:rPr lang="en-US" altLang="en-US" dirty="0" smtClean="0">
                <a:solidFill>
                  <a:srgbClr val="576172"/>
                </a:solidFill>
              </a:rPr>
              <a:t>See Poverty….Be the Difference!</a:t>
            </a:r>
          </a:p>
          <a:p>
            <a:pPr eaLnBrk="1" hangingPunct="1"/>
            <a:r>
              <a:rPr lang="en-US" altLang="en-US" b="0" dirty="0" smtClean="0">
                <a:solidFill>
                  <a:srgbClr val="576172"/>
                </a:solidFill>
              </a:rPr>
              <a:t>Discover the Missing Pieces for Helping People Move Out of Poverty</a:t>
            </a:r>
          </a:p>
          <a:p>
            <a:pPr eaLnBrk="1" hangingPunct="1"/>
            <a:endParaRPr lang="en-US" altLang="en-US" b="0" dirty="0">
              <a:solidFill>
                <a:srgbClr val="576172"/>
              </a:solidFill>
            </a:endParaRPr>
          </a:p>
          <a:p>
            <a:pPr eaLnBrk="1" hangingPunct="1"/>
            <a:r>
              <a:rPr lang="en-US" altLang="en-US" b="0" dirty="0" smtClean="0">
                <a:solidFill>
                  <a:srgbClr val="576172"/>
                </a:solidFill>
              </a:rPr>
              <a:t>				Dr. Donna M. Beegle 2007</a:t>
            </a:r>
          </a:p>
        </p:txBody>
      </p:sp>
    </p:spTree>
    <p:extLst>
      <p:ext uri="{BB962C8B-B14F-4D97-AF65-F5344CB8AC3E}">
        <p14:creationId xmlns:p14="http://schemas.microsoft.com/office/powerpoint/2010/main" val="2337537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SALT">
      <a:dk1>
        <a:srgbClr val="000000"/>
      </a:dk1>
      <a:lt1>
        <a:srgbClr val="FFFFFF"/>
      </a:lt1>
      <a:dk2>
        <a:srgbClr val="000000"/>
      </a:dk2>
      <a:lt2>
        <a:srgbClr val="808080"/>
      </a:lt2>
      <a:accent1>
        <a:srgbClr val="8C6EAF"/>
      </a:accent1>
      <a:accent2>
        <a:srgbClr val="50C8B4"/>
      </a:accent2>
      <a:accent3>
        <a:srgbClr val="D261C3"/>
      </a:accent3>
      <a:accent4>
        <a:srgbClr val="FFFF01"/>
      </a:accent4>
      <a:accent5>
        <a:srgbClr val="89BC16"/>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ASA">
      <a:dk1>
        <a:srgbClr val="1D2028"/>
      </a:dk1>
      <a:lt1>
        <a:srgbClr val="FFFFFF"/>
      </a:lt1>
      <a:dk2>
        <a:srgbClr val="576172"/>
      </a:dk2>
      <a:lt2>
        <a:srgbClr val="EFF2F5"/>
      </a:lt2>
      <a:accent1>
        <a:srgbClr val="F9A859"/>
      </a:accent1>
      <a:accent2>
        <a:srgbClr val="60C9E4"/>
      </a:accent2>
      <a:accent3>
        <a:srgbClr val="D7DADB"/>
      </a:accent3>
      <a:accent4>
        <a:srgbClr val="FFFFFF"/>
      </a:accent4>
      <a:accent5>
        <a:srgbClr val="FFFFFF"/>
      </a:accent5>
      <a:accent6>
        <a:srgbClr val="FFFFFF"/>
      </a:accent6>
      <a:hlink>
        <a:srgbClr val="60C9E4"/>
      </a:hlink>
      <a:folHlink>
        <a:srgbClr val="576172"/>
      </a:folHlink>
    </a:clrScheme>
    <a:fontScheme name="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19969</TotalTime>
  <Words>2547</Words>
  <Application>Microsoft Office PowerPoint</Application>
  <PresentationFormat>On-screen Show (4:3)</PresentationFormat>
  <Paragraphs>300</Paragraphs>
  <Slides>42</Slides>
  <Notes>29</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2_Office Theme</vt:lpstr>
      <vt:lpstr>4_Office Theme</vt:lpstr>
      <vt:lpstr>7_Office Theme</vt:lpstr>
      <vt:lpstr>Financial Barriers Facing First Generation College Students</vt:lpstr>
      <vt:lpstr>Agenda</vt:lpstr>
      <vt:lpstr>The need for economic competency</vt:lpstr>
      <vt:lpstr>Understanding Different Economic Realities</vt:lpstr>
      <vt:lpstr>Monoeconomic  Experience</vt:lpstr>
      <vt:lpstr>Economic Competency</vt:lpstr>
      <vt:lpstr>Elements of Oral Culture</vt:lpstr>
      <vt:lpstr>Bridging the Communication Gap</vt:lpstr>
      <vt:lpstr>For more information</vt:lpstr>
      <vt:lpstr>The Importance Of Access And Planning</vt:lpstr>
      <vt:lpstr>National Agenda</vt:lpstr>
      <vt:lpstr>College Enrollment Gap</vt:lpstr>
      <vt:lpstr>Challenges To Low-Income College Affordability</vt:lpstr>
      <vt:lpstr>Income : College Cost Ratio </vt:lpstr>
      <vt:lpstr>Social Trust And College Financing</vt:lpstr>
      <vt:lpstr>Lack Of Available Resources And Information</vt:lpstr>
      <vt:lpstr>Cultural Money Practices Of Low-Income Families</vt:lpstr>
      <vt:lpstr>Undermatching And/Or Revising Of Decision-Making</vt:lpstr>
      <vt:lpstr>Focus On Affordability</vt:lpstr>
      <vt:lpstr>Sticker Price Vs. Net Price</vt:lpstr>
      <vt:lpstr>Affordability</vt:lpstr>
      <vt:lpstr>Financial Literacy</vt:lpstr>
      <vt:lpstr>Critical Challenges For All Students</vt:lpstr>
      <vt:lpstr>Tactics For Improving Access  And Planning</vt:lpstr>
      <vt:lpstr>Institutional Challenges</vt:lpstr>
      <vt:lpstr>If Finances Are An Issue…</vt:lpstr>
      <vt:lpstr>Programming Tips</vt:lpstr>
      <vt:lpstr>Actions</vt:lpstr>
      <vt:lpstr>Start The Conversation</vt:lpstr>
      <vt:lpstr>ISACorps</vt:lpstr>
      <vt:lpstr>The ISACorps</vt:lpstr>
      <vt:lpstr>Saltmoney.org</vt:lpstr>
      <vt:lpstr>Saltmoney.org</vt:lpstr>
      <vt:lpstr>Scholarship Search</vt:lpstr>
      <vt:lpstr>Loan Repayment Calculator</vt:lpstr>
      <vt:lpstr>Loan Tracking</vt:lpstr>
      <vt:lpstr>Cash Flow Lesson</vt:lpstr>
      <vt:lpstr>Cash Flow Lesson</vt:lpstr>
      <vt:lpstr>Repayment Navigator</vt:lpstr>
      <vt:lpstr>SALT Courses: Educational Planning</vt:lpstr>
      <vt:lpstr>Educational Planning</vt:lpstr>
      <vt:lpstr>PowerPoint Presentation</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MAPSDesign4</dc:creator>
  <cp:lastModifiedBy>Sam Nelson</cp:lastModifiedBy>
  <cp:revision>143</cp:revision>
  <cp:lastPrinted>2014-10-02T14:16:46Z</cp:lastPrinted>
  <dcterms:created xsi:type="dcterms:W3CDTF">2013-10-07T17:33:18Z</dcterms:created>
  <dcterms:modified xsi:type="dcterms:W3CDTF">2016-08-05T15:07:24Z</dcterms:modified>
</cp:coreProperties>
</file>